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diagrams/layout2.xml" ContentType="application/vnd.openxmlformats-officedocument.drawingml.diagramLayout+xml"/>
  <Default Extension="vml" ContentType="application/vnd.openxmlformats-officedocument.vmlDrawing"/>
  <Override PartName="/ppt/slideLayouts/slideLayout99.xml" ContentType="application/vnd.openxmlformats-officedocument.presentationml.slideLayout+xml"/>
  <Override PartName="/ppt/diagrams/data3.xml" ContentType="application/vnd.openxmlformats-officedocument.drawingml.diagramData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diagrams/layout3.xml" ContentType="application/vnd.openxmlformats-officedocument.drawingml.diagram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diagrams/drawing1.xml" ContentType="application/vnd.ms-office.drawingml.diagramDrawing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diagrams/drawing2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4162" r:id="rId1"/>
    <p:sldMasterId id="2147484583" r:id="rId2"/>
    <p:sldMasterId id="2147484620" r:id="rId3"/>
    <p:sldMasterId id="2147484682" r:id="rId4"/>
    <p:sldMasterId id="2147484708" r:id="rId5"/>
    <p:sldMasterId id="2147484720" r:id="rId6"/>
    <p:sldMasterId id="2147485143" r:id="rId7"/>
    <p:sldMasterId id="2147485155" r:id="rId8"/>
    <p:sldMasterId id="2147485319" r:id="rId9"/>
    <p:sldMasterId id="2147485329" r:id="rId10"/>
    <p:sldMasterId id="2147485338" r:id="rId11"/>
    <p:sldMasterId id="2147485346" r:id="rId12"/>
    <p:sldMasterId id="2147485423" r:id="rId13"/>
    <p:sldMasterId id="2147485425" r:id="rId14"/>
    <p:sldMasterId id="2147485435" r:id="rId15"/>
  </p:sldMasterIdLst>
  <p:notesMasterIdLst>
    <p:notesMasterId r:id="rId39"/>
  </p:notesMasterIdLst>
  <p:sldIdLst>
    <p:sldId id="819" r:id="rId16"/>
    <p:sldId id="820" r:id="rId17"/>
    <p:sldId id="832" r:id="rId18"/>
    <p:sldId id="846" r:id="rId19"/>
    <p:sldId id="845" r:id="rId20"/>
    <p:sldId id="883" r:id="rId21"/>
    <p:sldId id="830" r:id="rId22"/>
    <p:sldId id="847" r:id="rId23"/>
    <p:sldId id="889" r:id="rId24"/>
    <p:sldId id="892" r:id="rId25"/>
    <p:sldId id="891" r:id="rId26"/>
    <p:sldId id="886" r:id="rId27"/>
    <p:sldId id="848" r:id="rId28"/>
    <p:sldId id="888" r:id="rId29"/>
    <p:sldId id="861" r:id="rId30"/>
    <p:sldId id="903" r:id="rId31"/>
    <p:sldId id="858" r:id="rId32"/>
    <p:sldId id="857" r:id="rId33"/>
    <p:sldId id="862" r:id="rId34"/>
    <p:sldId id="822" r:id="rId35"/>
    <p:sldId id="902" r:id="rId36"/>
    <p:sldId id="839" r:id="rId37"/>
    <p:sldId id="838" r:id="rId38"/>
  </p:sldIdLst>
  <p:sldSz cx="9144000" cy="6858000" type="screen4x3"/>
  <p:notesSz cx="6888163" cy="10020300"/>
  <p:embeddedFontLst>
    <p:embeddedFont>
      <p:font typeface="Trebuchet MS" pitchFamily="34" charset="0"/>
      <p:regular r:id="rId40"/>
      <p:bold r:id="rId41"/>
      <p:italic r:id="rId42"/>
      <p:boldItalic r:id="rId43"/>
    </p:embeddedFont>
    <p:embeddedFont>
      <p:font typeface="Georgia" pitchFamily="18" charset="0"/>
      <p:regular r:id="rId44"/>
      <p:bold r:id="rId45"/>
      <p:italic r:id="rId46"/>
      <p:boldItalic r:id="rId47"/>
    </p:embeddedFont>
    <p:embeddedFont>
      <p:font typeface="Calibri" pitchFamily="34" charset="0"/>
      <p:regular r:id="rId48"/>
      <p:bold r:id="rId49"/>
      <p:italic r:id="rId50"/>
      <p:boldItalic r:id="rId51"/>
    </p:embeddedFont>
    <p:embeddedFont>
      <p:font typeface="Wingdings 2" pitchFamily="18" charset="2"/>
      <p:regular r:id="rId52"/>
    </p:embeddedFont>
    <p:embeddedFont>
      <p:font typeface="Constantia" pitchFamily="18" charset="0"/>
      <p:regular r:id="rId53"/>
      <p:bold r:id="rId54"/>
      <p:italic r:id="rId55"/>
      <p:boldItalic r:id="rId56"/>
    </p:embeddedFont>
    <p:embeddedFont>
      <p:font typeface="Calibri Light" pitchFamily="34" charset="0"/>
      <p:regular r:id="rId57"/>
      <p:italic r:id="rId58"/>
    </p:embeddedFont>
    <p:embeddedFont>
      <p:font typeface="Verdana" pitchFamily="34" charset="0"/>
      <p:regular r:id="rId59"/>
      <p:bold r:id="rId60"/>
      <p:italic r:id="rId61"/>
      <p:boldItalic r:id="rId62"/>
    </p:embeddedFont>
    <p:embeddedFont>
      <p:font typeface="Century Gothic" pitchFamily="34" charset="0"/>
      <p:regular r:id="rId63"/>
      <p:bold r:id="rId64"/>
      <p:italic r:id="rId65"/>
      <p:boldItalic r:id="rId66"/>
    </p:embeddedFont>
    <p:embeddedFont>
      <p:font typeface="Palatino Linotype" pitchFamily="18" charset="0"/>
      <p:regular r:id="rId67"/>
      <p:bold r:id="rId68"/>
      <p:italic r:id="rId69"/>
      <p:boldItalic r:id="rId70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A04"/>
    <a:srgbClr val="0000FF"/>
    <a:srgbClr val="FCFC4A"/>
    <a:srgbClr val="084BB8"/>
    <a:srgbClr val="FFCCFF"/>
    <a:srgbClr val="FFFF00"/>
    <a:srgbClr val="4D83D3"/>
    <a:srgbClr val="FBFCC8"/>
    <a:srgbClr val="E0FE9E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17" autoAdjust="0"/>
    <p:restoredTop sz="84943" autoAdjust="0"/>
  </p:normalViewPr>
  <p:slideViewPr>
    <p:cSldViewPr>
      <p:cViewPr>
        <p:scale>
          <a:sx n="84" d="100"/>
          <a:sy n="84" d="100"/>
        </p:scale>
        <p:origin x="-105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63" Type="http://schemas.openxmlformats.org/officeDocument/2006/relationships/font" Target="fonts/font24.fntdata"/><Relationship Id="rId68" Type="http://schemas.openxmlformats.org/officeDocument/2006/relationships/font" Target="fonts/font29.fntdata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66" Type="http://schemas.openxmlformats.org/officeDocument/2006/relationships/font" Target="fonts/font27.fntdata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61" Type="http://schemas.openxmlformats.org/officeDocument/2006/relationships/font" Target="fonts/font22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font" Target="fonts/font21.fntdata"/><Relationship Id="rId65" Type="http://schemas.openxmlformats.org/officeDocument/2006/relationships/font" Target="fonts/font26.fntdata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64" Type="http://schemas.openxmlformats.org/officeDocument/2006/relationships/font" Target="fonts/font25.fntdata"/><Relationship Id="rId69" Type="http://schemas.openxmlformats.org/officeDocument/2006/relationships/font" Target="fonts/font30.fntdata"/><Relationship Id="rId8" Type="http://schemas.openxmlformats.org/officeDocument/2006/relationships/slideMaster" Target="slideMasters/slideMaster8.xml"/><Relationship Id="rId51" Type="http://schemas.openxmlformats.org/officeDocument/2006/relationships/font" Target="fonts/font12.fntdata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font" Target="fonts/font7.fntdata"/><Relationship Id="rId59" Type="http://schemas.openxmlformats.org/officeDocument/2006/relationships/font" Target="fonts/font20.fntdata"/><Relationship Id="rId67" Type="http://schemas.openxmlformats.org/officeDocument/2006/relationships/font" Target="fonts/font28.fntdata"/><Relationship Id="rId20" Type="http://schemas.openxmlformats.org/officeDocument/2006/relationships/slide" Target="slides/slide5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font" Target="fonts/font23.fntdata"/><Relationship Id="rId70" Type="http://schemas.openxmlformats.org/officeDocument/2006/relationships/font" Target="fonts/font31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4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91260067508278E-2"/>
          <c:y val="0.15858405278916488"/>
          <c:w val="0.56965681618753583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16"/>
          <c:dPt>
            <c:idx val="0"/>
            <c:explosion val="2"/>
          </c:dPt>
          <c:dPt>
            <c:idx val="1"/>
            <c:explosion val="11"/>
          </c:dPt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Безвозмездные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2487</c:v>
                </c:pt>
                <c:pt idx="1">
                  <c:v>3</c:v>
                </c:pt>
                <c:pt idx="2">
                  <c:v>4317.9000000000005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4807430250805944"/>
          <c:y val="0.17658840375760859"/>
          <c:w val="0.43539107633874313"/>
          <c:h val="0.78399930871878465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8088871351460496E-4"/>
          <c:y val="0.24676841462059887"/>
          <c:w val="0.56965681618753583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20"/>
          <c:cat>
            <c:strRef>
              <c:f>Лист1!$A$2:$A$3</c:f>
              <c:strCache>
                <c:ptCount val="2"/>
                <c:pt idx="0">
                  <c:v>текущие расходы</c:v>
                </c:pt>
                <c:pt idx="1">
                  <c:v>капитальные вложения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6807.9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4807430250805944"/>
          <c:y val="0.17658840375760859"/>
          <c:w val="0.43539107633874313"/>
          <c:h val="0.78399930871878465"/>
        </c:manualLayout>
      </c:layout>
      <c:txPr>
        <a:bodyPr/>
        <a:lstStyle/>
        <a:p>
          <a:pPr>
            <a:defRPr sz="2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2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808887135146042E-4"/>
          <c:y val="0.24676841462059881"/>
          <c:w val="0.56965681618753561"/>
          <c:h val="0.73527804424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Финансирование</c:v>
                </c:pt>
              </c:strCache>
            </c:strRef>
          </c:tx>
          <c:explosion val="16"/>
          <c:dPt>
            <c:idx val="0"/>
            <c:explosion val="2"/>
          </c:dPt>
          <c:dPt>
            <c:idx val="1"/>
            <c:explosion val="11"/>
          </c:dPt>
          <c:cat>
            <c:strRef>
              <c:f>Лист1!$A$2:$A$4</c:f>
              <c:strCache>
                <c:ptCount val="3"/>
                <c:pt idx="0">
                  <c:v>федеральные</c:v>
                </c:pt>
                <c:pt idx="1">
                  <c:v>областные</c:v>
                </c:pt>
                <c:pt idx="2">
                  <c:v>местные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153.9</c:v>
                </c:pt>
                <c:pt idx="1">
                  <c:v>0</c:v>
                </c:pt>
                <c:pt idx="2">
                  <c:v>6654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4807425243349195"/>
          <c:y val="0.14635357976097887"/>
          <c:w val="0.43539107633874302"/>
          <c:h val="0.78399930871878465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675A18-19DB-411F-9454-619BBF5AC76B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E108F5-2EC9-45B7-A94D-0EB1A1B9AB69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Налоговые доходы</a:t>
          </a:r>
          <a:endParaRPr lang="ru-RU" sz="1600" b="1" dirty="0">
            <a:solidFill>
              <a:schemeClr val="tx1"/>
            </a:solidFill>
          </a:endParaRPr>
        </a:p>
      </dgm:t>
    </dgm:pt>
    <dgm:pt modelId="{F7121A5A-8EDB-4093-92C7-AC9FC33C5120}" type="parTrans" cxnId="{6F328820-923B-4562-A679-35D8391E590D}">
      <dgm:prSet/>
      <dgm:spPr/>
      <dgm:t>
        <a:bodyPr/>
        <a:lstStyle/>
        <a:p>
          <a:endParaRPr lang="ru-RU"/>
        </a:p>
      </dgm:t>
    </dgm:pt>
    <dgm:pt modelId="{99989814-A094-4DC8-B959-417B3F8833E9}" type="sibTrans" cxnId="{6F328820-923B-4562-A679-35D8391E590D}">
      <dgm:prSet/>
      <dgm:spPr/>
      <dgm:t>
        <a:bodyPr/>
        <a:lstStyle/>
        <a:p>
          <a:endParaRPr lang="ru-RU"/>
        </a:p>
      </dgm:t>
    </dgm:pt>
    <dgm:pt modelId="{42B425DA-CD84-42E4-BB8C-C8C67E38C74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Неналоговые доходы</a:t>
          </a:r>
          <a:endParaRPr lang="ru-RU" sz="1600" b="1" dirty="0">
            <a:solidFill>
              <a:schemeClr val="tx1"/>
            </a:solidFill>
          </a:endParaRPr>
        </a:p>
      </dgm:t>
    </dgm:pt>
    <dgm:pt modelId="{989F864E-665C-4CA6-A52C-F6CD6114BAC6}" type="parTrans" cxnId="{4E28E1EA-A474-4161-AB6B-96531D00DAB2}">
      <dgm:prSet/>
      <dgm:spPr/>
      <dgm:t>
        <a:bodyPr/>
        <a:lstStyle/>
        <a:p>
          <a:endParaRPr lang="ru-RU"/>
        </a:p>
      </dgm:t>
    </dgm:pt>
    <dgm:pt modelId="{6BB52FF1-C7C4-465F-804F-22511925F7A1}" type="sibTrans" cxnId="{4E28E1EA-A474-4161-AB6B-96531D00DAB2}">
      <dgm:prSet/>
      <dgm:spPr/>
      <dgm:t>
        <a:bodyPr/>
        <a:lstStyle/>
        <a:p>
          <a:endParaRPr lang="ru-RU"/>
        </a:p>
      </dgm:t>
    </dgm:pt>
    <dgm:pt modelId="{66719B1E-8865-4835-9C63-64955134A7A3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600" b="1" dirty="0" smtClean="0">
              <a:solidFill>
                <a:schemeClr val="tx1"/>
              </a:solidFill>
            </a:rPr>
            <a:t>Безвозмездные</a:t>
          </a:r>
          <a:r>
            <a:rPr lang="ru-RU" sz="1600" b="1" dirty="0" smtClean="0"/>
            <a:t> </a:t>
          </a:r>
          <a:r>
            <a:rPr lang="ru-RU" sz="1600" b="1" dirty="0" smtClean="0">
              <a:solidFill>
                <a:schemeClr val="tx1"/>
              </a:solidFill>
            </a:rPr>
            <a:t>перечисления </a:t>
          </a:r>
          <a:endParaRPr lang="ru-RU" sz="1600" b="1" dirty="0">
            <a:solidFill>
              <a:schemeClr val="tx1"/>
            </a:solidFill>
          </a:endParaRPr>
        </a:p>
      </dgm:t>
    </dgm:pt>
    <dgm:pt modelId="{085A6BA7-2791-4B52-A110-89057C24937A}" type="parTrans" cxnId="{97137F0C-3FF9-46A9-9C5B-47383626289C}">
      <dgm:prSet/>
      <dgm:spPr/>
      <dgm:t>
        <a:bodyPr/>
        <a:lstStyle/>
        <a:p>
          <a:endParaRPr lang="ru-RU"/>
        </a:p>
      </dgm:t>
    </dgm:pt>
    <dgm:pt modelId="{77C88D40-0760-4594-A41D-DDEE76D62F8B}" type="sibTrans" cxnId="{97137F0C-3FF9-46A9-9C5B-47383626289C}">
      <dgm:prSet/>
      <dgm:spPr/>
      <dgm:t>
        <a:bodyPr/>
        <a:lstStyle/>
        <a:p>
          <a:endParaRPr lang="ru-RU"/>
        </a:p>
      </dgm:t>
    </dgm:pt>
    <dgm:pt modelId="{5DF6F26C-4BE9-49E6-B40B-1D14AF610E9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400" b="1" dirty="0" smtClean="0">
              <a:solidFill>
                <a:schemeClr val="tx1"/>
              </a:solidFill>
            </a:rPr>
            <a:t>Остаток средств на конец предыдущего года</a:t>
          </a:r>
          <a:endParaRPr lang="ru-RU" sz="1400" b="1" dirty="0">
            <a:solidFill>
              <a:schemeClr val="tx1"/>
            </a:solidFill>
          </a:endParaRPr>
        </a:p>
      </dgm:t>
    </dgm:pt>
    <dgm:pt modelId="{EAC58C44-5E62-460F-8739-1D8742834B31}" type="parTrans" cxnId="{933EB590-2387-4474-9BC5-2D89D6F55C42}">
      <dgm:prSet/>
      <dgm:spPr/>
      <dgm:t>
        <a:bodyPr/>
        <a:lstStyle/>
        <a:p>
          <a:endParaRPr lang="ru-RU"/>
        </a:p>
      </dgm:t>
    </dgm:pt>
    <dgm:pt modelId="{C9CB06FA-448C-4ABF-A43D-87D42DDBF7F9}" type="sibTrans" cxnId="{933EB590-2387-4474-9BC5-2D89D6F55C42}">
      <dgm:prSet/>
      <dgm:spPr/>
      <dgm:t>
        <a:bodyPr/>
        <a:lstStyle/>
        <a:p>
          <a:endParaRPr lang="ru-RU"/>
        </a:p>
      </dgm:t>
    </dgm:pt>
    <dgm:pt modelId="{C9295078-8032-4C5E-B2D6-10D064AA7EC5}" type="pres">
      <dgm:prSet presAssocID="{34675A18-19DB-411F-9454-619BBF5AC76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6D8B6-E44D-4D7D-9C76-FE96B444CF7A}" type="pres">
      <dgm:prSet presAssocID="{9DE108F5-2EC9-45B7-A94D-0EB1A1B9AB69}" presName="comp" presStyleCnt="0"/>
      <dgm:spPr/>
    </dgm:pt>
    <dgm:pt modelId="{2FA56907-3799-4EC2-8EF3-1EEC35601534}" type="pres">
      <dgm:prSet presAssocID="{9DE108F5-2EC9-45B7-A94D-0EB1A1B9AB69}" presName="box" presStyleLbl="node1" presStyleIdx="0" presStyleCnt="4"/>
      <dgm:spPr/>
      <dgm:t>
        <a:bodyPr/>
        <a:lstStyle/>
        <a:p>
          <a:endParaRPr lang="ru-RU"/>
        </a:p>
      </dgm:t>
    </dgm:pt>
    <dgm:pt modelId="{C9BF9746-4B9C-4579-8243-0957823F8806}" type="pres">
      <dgm:prSet presAssocID="{9DE108F5-2EC9-45B7-A94D-0EB1A1B9AB69}" presName="img" presStyleLbl="fgImgPlace1" presStyleIdx="0" presStyleCnt="4" custScaleX="113935" custScaleY="9054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4EC7141-0D21-4332-9ED6-A435B67DE116}" type="pres">
      <dgm:prSet presAssocID="{9DE108F5-2EC9-45B7-A94D-0EB1A1B9AB69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5BFBE-C0D2-4B29-8DF1-DEB9C2744454}" type="pres">
      <dgm:prSet presAssocID="{99989814-A094-4DC8-B959-417B3F8833E9}" presName="spacer" presStyleCnt="0"/>
      <dgm:spPr/>
    </dgm:pt>
    <dgm:pt modelId="{EDF7DA4A-1C0D-451C-85B9-29F77FC12E8A}" type="pres">
      <dgm:prSet presAssocID="{42B425DA-CD84-42E4-BB8C-C8C67E38C74E}" presName="comp" presStyleCnt="0"/>
      <dgm:spPr/>
    </dgm:pt>
    <dgm:pt modelId="{FA372296-295D-4296-8A2F-B51285FBEF7D}" type="pres">
      <dgm:prSet presAssocID="{42B425DA-CD84-42E4-BB8C-C8C67E38C74E}" presName="box" presStyleLbl="node1" presStyleIdx="1" presStyleCnt="4" custLinFactNeighborY="8319"/>
      <dgm:spPr/>
      <dgm:t>
        <a:bodyPr/>
        <a:lstStyle/>
        <a:p>
          <a:endParaRPr lang="ru-RU"/>
        </a:p>
      </dgm:t>
    </dgm:pt>
    <dgm:pt modelId="{54D998AF-DAD9-4117-9672-7CF87D72ECAA}" type="pres">
      <dgm:prSet presAssocID="{42B425DA-CD84-42E4-BB8C-C8C67E38C74E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E6C04ED-5731-40BC-9DAC-F97D48C7EAA1}" type="pres">
      <dgm:prSet presAssocID="{42B425DA-CD84-42E4-BB8C-C8C67E38C74E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16E2A7-C103-4937-8BB5-298D2BAAC421}" type="pres">
      <dgm:prSet presAssocID="{6BB52FF1-C7C4-465F-804F-22511925F7A1}" presName="spacer" presStyleCnt="0"/>
      <dgm:spPr/>
    </dgm:pt>
    <dgm:pt modelId="{2A7D1097-B4E9-4F89-8538-CC1056838BB9}" type="pres">
      <dgm:prSet presAssocID="{66719B1E-8865-4835-9C63-64955134A7A3}" presName="comp" presStyleCnt="0"/>
      <dgm:spPr/>
    </dgm:pt>
    <dgm:pt modelId="{06D9E251-EB16-4E1E-AF6B-F6C12268E810}" type="pres">
      <dgm:prSet presAssocID="{66719B1E-8865-4835-9C63-64955134A7A3}" presName="box" presStyleLbl="node1" presStyleIdx="2" presStyleCnt="4"/>
      <dgm:spPr/>
      <dgm:t>
        <a:bodyPr/>
        <a:lstStyle/>
        <a:p>
          <a:endParaRPr lang="ru-RU"/>
        </a:p>
      </dgm:t>
    </dgm:pt>
    <dgm:pt modelId="{56380FB8-C802-407D-A515-CF78B60F785C}" type="pres">
      <dgm:prSet presAssocID="{66719B1E-8865-4835-9C63-64955134A7A3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58A73CB-9AC4-4AC0-B175-7F6281CBF063}" type="pres">
      <dgm:prSet presAssocID="{66719B1E-8865-4835-9C63-64955134A7A3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431BF1-CA11-49A1-BEFB-F7051A62BD4D}" type="pres">
      <dgm:prSet presAssocID="{77C88D40-0760-4594-A41D-DDEE76D62F8B}" presName="spacer" presStyleCnt="0"/>
      <dgm:spPr/>
    </dgm:pt>
    <dgm:pt modelId="{6F1BCB9D-75A9-4C36-961E-1A7CFE5BB054}" type="pres">
      <dgm:prSet presAssocID="{5DF6F26C-4BE9-49E6-B40B-1D14AF610E9E}" presName="comp" presStyleCnt="0"/>
      <dgm:spPr/>
    </dgm:pt>
    <dgm:pt modelId="{DCB1BCB0-A0E0-48DC-8098-09226DED741D}" type="pres">
      <dgm:prSet presAssocID="{5DF6F26C-4BE9-49E6-B40B-1D14AF610E9E}" presName="box" presStyleLbl="node1" presStyleIdx="3" presStyleCnt="4"/>
      <dgm:spPr/>
      <dgm:t>
        <a:bodyPr/>
        <a:lstStyle/>
        <a:p>
          <a:endParaRPr lang="ru-RU"/>
        </a:p>
      </dgm:t>
    </dgm:pt>
    <dgm:pt modelId="{481A4E09-3FC1-4F25-8A23-E8335CEBE179}" type="pres">
      <dgm:prSet presAssocID="{5DF6F26C-4BE9-49E6-B40B-1D14AF610E9E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E28B031-855F-4327-A3F3-27D09565FEB0}" type="pres">
      <dgm:prSet presAssocID="{5DF6F26C-4BE9-49E6-B40B-1D14AF610E9E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4F7D82-5A7F-4EE6-826B-F045EA218B29}" type="presOf" srcId="{9DE108F5-2EC9-45B7-A94D-0EB1A1B9AB69}" destId="{2FA56907-3799-4EC2-8EF3-1EEC35601534}" srcOrd="0" destOrd="0" presId="urn:microsoft.com/office/officeart/2005/8/layout/vList4#1"/>
    <dgm:cxn modelId="{705E65DF-88C3-4B75-ADC3-4BB659977D1E}" type="presOf" srcId="{34675A18-19DB-411F-9454-619BBF5AC76B}" destId="{C9295078-8032-4C5E-B2D6-10D064AA7EC5}" srcOrd="0" destOrd="0" presId="urn:microsoft.com/office/officeart/2005/8/layout/vList4#1"/>
    <dgm:cxn modelId="{0108D746-A6A9-44CB-8C8A-47EBB3A97B32}" type="presOf" srcId="{42B425DA-CD84-42E4-BB8C-C8C67E38C74E}" destId="{1E6C04ED-5731-40BC-9DAC-F97D48C7EAA1}" srcOrd="1" destOrd="0" presId="urn:microsoft.com/office/officeart/2005/8/layout/vList4#1"/>
    <dgm:cxn modelId="{9A87965C-EA4E-4A48-B8C9-53E13E69F7B9}" type="presOf" srcId="{5DF6F26C-4BE9-49E6-B40B-1D14AF610E9E}" destId="{7E28B031-855F-4327-A3F3-27D09565FEB0}" srcOrd="1" destOrd="0" presId="urn:microsoft.com/office/officeart/2005/8/layout/vList4#1"/>
    <dgm:cxn modelId="{D7FFA460-B5D8-42BD-9E0F-E79E9E4F9046}" type="presOf" srcId="{66719B1E-8865-4835-9C63-64955134A7A3}" destId="{C58A73CB-9AC4-4AC0-B175-7F6281CBF063}" srcOrd="1" destOrd="0" presId="urn:microsoft.com/office/officeart/2005/8/layout/vList4#1"/>
    <dgm:cxn modelId="{6F328820-923B-4562-A679-35D8391E590D}" srcId="{34675A18-19DB-411F-9454-619BBF5AC76B}" destId="{9DE108F5-2EC9-45B7-A94D-0EB1A1B9AB69}" srcOrd="0" destOrd="0" parTransId="{F7121A5A-8EDB-4093-92C7-AC9FC33C5120}" sibTransId="{99989814-A094-4DC8-B959-417B3F8833E9}"/>
    <dgm:cxn modelId="{933EB590-2387-4474-9BC5-2D89D6F55C42}" srcId="{34675A18-19DB-411F-9454-619BBF5AC76B}" destId="{5DF6F26C-4BE9-49E6-B40B-1D14AF610E9E}" srcOrd="3" destOrd="0" parTransId="{EAC58C44-5E62-460F-8739-1D8742834B31}" sibTransId="{C9CB06FA-448C-4ABF-A43D-87D42DDBF7F9}"/>
    <dgm:cxn modelId="{861B5A85-0FFA-42B8-ABDC-31C60F695E73}" type="presOf" srcId="{5DF6F26C-4BE9-49E6-B40B-1D14AF610E9E}" destId="{DCB1BCB0-A0E0-48DC-8098-09226DED741D}" srcOrd="0" destOrd="0" presId="urn:microsoft.com/office/officeart/2005/8/layout/vList4#1"/>
    <dgm:cxn modelId="{97137F0C-3FF9-46A9-9C5B-47383626289C}" srcId="{34675A18-19DB-411F-9454-619BBF5AC76B}" destId="{66719B1E-8865-4835-9C63-64955134A7A3}" srcOrd="2" destOrd="0" parTransId="{085A6BA7-2791-4B52-A110-89057C24937A}" sibTransId="{77C88D40-0760-4594-A41D-DDEE76D62F8B}"/>
    <dgm:cxn modelId="{4E28E1EA-A474-4161-AB6B-96531D00DAB2}" srcId="{34675A18-19DB-411F-9454-619BBF5AC76B}" destId="{42B425DA-CD84-42E4-BB8C-C8C67E38C74E}" srcOrd="1" destOrd="0" parTransId="{989F864E-665C-4CA6-A52C-F6CD6114BAC6}" sibTransId="{6BB52FF1-C7C4-465F-804F-22511925F7A1}"/>
    <dgm:cxn modelId="{6CD4726C-92D9-4944-87FB-E29A701260AA}" type="presOf" srcId="{66719B1E-8865-4835-9C63-64955134A7A3}" destId="{06D9E251-EB16-4E1E-AF6B-F6C12268E810}" srcOrd="0" destOrd="0" presId="urn:microsoft.com/office/officeart/2005/8/layout/vList4#1"/>
    <dgm:cxn modelId="{A92F875B-4C30-4767-B301-1A1E821AF68E}" type="presOf" srcId="{9DE108F5-2EC9-45B7-A94D-0EB1A1B9AB69}" destId="{04EC7141-0D21-4332-9ED6-A435B67DE116}" srcOrd="1" destOrd="0" presId="urn:microsoft.com/office/officeart/2005/8/layout/vList4#1"/>
    <dgm:cxn modelId="{F135D915-AD33-4B51-9D58-68A0DDF5EE58}" type="presOf" srcId="{42B425DA-CD84-42E4-BB8C-C8C67E38C74E}" destId="{FA372296-295D-4296-8A2F-B51285FBEF7D}" srcOrd="0" destOrd="0" presId="urn:microsoft.com/office/officeart/2005/8/layout/vList4#1"/>
    <dgm:cxn modelId="{D913D67C-0DE7-4874-B58E-4EB4DDF74616}" type="presParOf" srcId="{C9295078-8032-4C5E-B2D6-10D064AA7EC5}" destId="{5156D8B6-E44D-4D7D-9C76-FE96B444CF7A}" srcOrd="0" destOrd="0" presId="urn:microsoft.com/office/officeart/2005/8/layout/vList4#1"/>
    <dgm:cxn modelId="{D00EB8C6-648B-4CDF-862B-48065CC9F1FF}" type="presParOf" srcId="{5156D8B6-E44D-4D7D-9C76-FE96B444CF7A}" destId="{2FA56907-3799-4EC2-8EF3-1EEC35601534}" srcOrd="0" destOrd="0" presId="urn:microsoft.com/office/officeart/2005/8/layout/vList4#1"/>
    <dgm:cxn modelId="{CA9B036F-AF22-4D5A-A4CF-BFB3272E8B8B}" type="presParOf" srcId="{5156D8B6-E44D-4D7D-9C76-FE96B444CF7A}" destId="{C9BF9746-4B9C-4579-8243-0957823F8806}" srcOrd="1" destOrd="0" presId="urn:microsoft.com/office/officeart/2005/8/layout/vList4#1"/>
    <dgm:cxn modelId="{997E4001-3CE9-4D2B-B9F7-7B60F5414110}" type="presParOf" srcId="{5156D8B6-E44D-4D7D-9C76-FE96B444CF7A}" destId="{04EC7141-0D21-4332-9ED6-A435B67DE116}" srcOrd="2" destOrd="0" presId="urn:microsoft.com/office/officeart/2005/8/layout/vList4#1"/>
    <dgm:cxn modelId="{E70A35EB-A4AC-4BB6-B3C3-6E6D9144B156}" type="presParOf" srcId="{C9295078-8032-4C5E-B2D6-10D064AA7EC5}" destId="{07D5BFBE-C0D2-4B29-8DF1-DEB9C2744454}" srcOrd="1" destOrd="0" presId="urn:microsoft.com/office/officeart/2005/8/layout/vList4#1"/>
    <dgm:cxn modelId="{5EF65379-E879-4075-84D2-214837FB41D4}" type="presParOf" srcId="{C9295078-8032-4C5E-B2D6-10D064AA7EC5}" destId="{EDF7DA4A-1C0D-451C-85B9-29F77FC12E8A}" srcOrd="2" destOrd="0" presId="urn:microsoft.com/office/officeart/2005/8/layout/vList4#1"/>
    <dgm:cxn modelId="{DA997A90-6F37-4522-BD9B-2EC1673DFF9F}" type="presParOf" srcId="{EDF7DA4A-1C0D-451C-85B9-29F77FC12E8A}" destId="{FA372296-295D-4296-8A2F-B51285FBEF7D}" srcOrd="0" destOrd="0" presId="urn:microsoft.com/office/officeart/2005/8/layout/vList4#1"/>
    <dgm:cxn modelId="{226E91B6-3059-46ED-ACCC-173ECE9623F9}" type="presParOf" srcId="{EDF7DA4A-1C0D-451C-85B9-29F77FC12E8A}" destId="{54D998AF-DAD9-4117-9672-7CF87D72ECAA}" srcOrd="1" destOrd="0" presId="urn:microsoft.com/office/officeart/2005/8/layout/vList4#1"/>
    <dgm:cxn modelId="{3DF10676-ED9A-4942-AB37-E97957A6FAE1}" type="presParOf" srcId="{EDF7DA4A-1C0D-451C-85B9-29F77FC12E8A}" destId="{1E6C04ED-5731-40BC-9DAC-F97D48C7EAA1}" srcOrd="2" destOrd="0" presId="urn:microsoft.com/office/officeart/2005/8/layout/vList4#1"/>
    <dgm:cxn modelId="{89769887-F363-4107-A366-105671EB2982}" type="presParOf" srcId="{C9295078-8032-4C5E-B2D6-10D064AA7EC5}" destId="{0116E2A7-C103-4937-8BB5-298D2BAAC421}" srcOrd="3" destOrd="0" presId="urn:microsoft.com/office/officeart/2005/8/layout/vList4#1"/>
    <dgm:cxn modelId="{174AE3FC-D088-4DEC-B1A2-B953F319DB99}" type="presParOf" srcId="{C9295078-8032-4C5E-B2D6-10D064AA7EC5}" destId="{2A7D1097-B4E9-4F89-8538-CC1056838BB9}" srcOrd="4" destOrd="0" presId="urn:microsoft.com/office/officeart/2005/8/layout/vList4#1"/>
    <dgm:cxn modelId="{C7F56B30-3EAD-4AB3-8DB6-2A5D6FB45D6C}" type="presParOf" srcId="{2A7D1097-B4E9-4F89-8538-CC1056838BB9}" destId="{06D9E251-EB16-4E1E-AF6B-F6C12268E810}" srcOrd="0" destOrd="0" presId="urn:microsoft.com/office/officeart/2005/8/layout/vList4#1"/>
    <dgm:cxn modelId="{5306CEAB-0BC1-49AA-BB2B-ED95BC0B25E4}" type="presParOf" srcId="{2A7D1097-B4E9-4F89-8538-CC1056838BB9}" destId="{56380FB8-C802-407D-A515-CF78B60F785C}" srcOrd="1" destOrd="0" presId="urn:microsoft.com/office/officeart/2005/8/layout/vList4#1"/>
    <dgm:cxn modelId="{48E12906-A2A1-4639-B141-7D756453CA13}" type="presParOf" srcId="{2A7D1097-B4E9-4F89-8538-CC1056838BB9}" destId="{C58A73CB-9AC4-4AC0-B175-7F6281CBF063}" srcOrd="2" destOrd="0" presId="urn:microsoft.com/office/officeart/2005/8/layout/vList4#1"/>
    <dgm:cxn modelId="{26C1DAF2-10F8-43A6-B1D1-F000B0835882}" type="presParOf" srcId="{C9295078-8032-4C5E-B2D6-10D064AA7EC5}" destId="{5E431BF1-CA11-49A1-BEFB-F7051A62BD4D}" srcOrd="5" destOrd="0" presId="urn:microsoft.com/office/officeart/2005/8/layout/vList4#1"/>
    <dgm:cxn modelId="{8944D89E-8D65-4428-85FB-CE6AB7D1DFFA}" type="presParOf" srcId="{C9295078-8032-4C5E-B2D6-10D064AA7EC5}" destId="{6F1BCB9D-75A9-4C36-961E-1A7CFE5BB054}" srcOrd="6" destOrd="0" presId="urn:microsoft.com/office/officeart/2005/8/layout/vList4#1"/>
    <dgm:cxn modelId="{A9FB5319-0683-4459-BB82-F6E060B0362D}" type="presParOf" srcId="{6F1BCB9D-75A9-4C36-961E-1A7CFE5BB054}" destId="{DCB1BCB0-A0E0-48DC-8098-09226DED741D}" srcOrd="0" destOrd="0" presId="urn:microsoft.com/office/officeart/2005/8/layout/vList4#1"/>
    <dgm:cxn modelId="{E87B9C73-EEB5-4B67-9E7D-F41290130D63}" type="presParOf" srcId="{6F1BCB9D-75A9-4C36-961E-1A7CFE5BB054}" destId="{481A4E09-3FC1-4F25-8A23-E8335CEBE179}" srcOrd="1" destOrd="0" presId="urn:microsoft.com/office/officeart/2005/8/layout/vList4#1"/>
    <dgm:cxn modelId="{39927541-AB83-43D7-8229-CB4EB32C2535}" type="presParOf" srcId="{6F1BCB9D-75A9-4C36-961E-1A7CFE5BB054}" destId="{7E28B031-855F-4327-A3F3-27D09565FEB0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675A18-19DB-411F-9454-619BBF5AC76B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E108F5-2EC9-45B7-A94D-0EB1A1B9AB69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Текущие расходы</a:t>
          </a:r>
          <a:endParaRPr lang="ru-RU" sz="1800" b="1" dirty="0">
            <a:solidFill>
              <a:schemeClr val="tx1"/>
            </a:solidFill>
          </a:endParaRPr>
        </a:p>
      </dgm:t>
    </dgm:pt>
    <dgm:pt modelId="{F7121A5A-8EDB-4093-92C7-AC9FC33C5120}" type="parTrans" cxnId="{6F328820-923B-4562-A679-35D8391E590D}">
      <dgm:prSet/>
      <dgm:spPr/>
      <dgm:t>
        <a:bodyPr/>
        <a:lstStyle/>
        <a:p>
          <a:endParaRPr lang="ru-RU"/>
        </a:p>
      </dgm:t>
    </dgm:pt>
    <dgm:pt modelId="{99989814-A094-4DC8-B959-417B3F8833E9}" type="sibTrans" cxnId="{6F328820-923B-4562-A679-35D8391E590D}">
      <dgm:prSet/>
      <dgm:spPr/>
      <dgm:t>
        <a:bodyPr/>
        <a:lstStyle/>
        <a:p>
          <a:endParaRPr lang="ru-RU"/>
        </a:p>
      </dgm:t>
    </dgm:pt>
    <dgm:pt modelId="{42B425DA-CD84-42E4-BB8C-C8C67E38C74E}">
      <dgm:prSet phldrT="[Текст]" custT="1"/>
      <dgm:spPr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Капитальные расходы</a:t>
          </a:r>
          <a:endParaRPr lang="ru-RU" sz="1800" b="1" dirty="0">
            <a:solidFill>
              <a:schemeClr val="tx1"/>
            </a:solidFill>
          </a:endParaRPr>
        </a:p>
      </dgm:t>
    </dgm:pt>
    <dgm:pt modelId="{989F864E-665C-4CA6-A52C-F6CD6114BAC6}" type="parTrans" cxnId="{4E28E1EA-A474-4161-AB6B-96531D00DAB2}">
      <dgm:prSet/>
      <dgm:spPr/>
      <dgm:t>
        <a:bodyPr/>
        <a:lstStyle/>
        <a:p>
          <a:endParaRPr lang="ru-RU"/>
        </a:p>
      </dgm:t>
    </dgm:pt>
    <dgm:pt modelId="{6BB52FF1-C7C4-465F-804F-22511925F7A1}" type="sibTrans" cxnId="{4E28E1EA-A474-4161-AB6B-96531D00DAB2}">
      <dgm:prSet/>
      <dgm:spPr/>
      <dgm:t>
        <a:bodyPr/>
        <a:lstStyle/>
        <a:p>
          <a:endParaRPr lang="ru-RU"/>
        </a:p>
      </dgm:t>
    </dgm:pt>
    <dgm:pt modelId="{C9295078-8032-4C5E-B2D6-10D064AA7EC5}" type="pres">
      <dgm:prSet presAssocID="{34675A18-19DB-411F-9454-619BBF5AC76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56D8B6-E44D-4D7D-9C76-FE96B444CF7A}" type="pres">
      <dgm:prSet presAssocID="{9DE108F5-2EC9-45B7-A94D-0EB1A1B9AB69}" presName="comp" presStyleCnt="0"/>
      <dgm:spPr/>
    </dgm:pt>
    <dgm:pt modelId="{2FA56907-3799-4EC2-8EF3-1EEC35601534}" type="pres">
      <dgm:prSet presAssocID="{9DE108F5-2EC9-45B7-A94D-0EB1A1B9AB69}" presName="box" presStyleLbl="node1" presStyleIdx="0" presStyleCnt="2"/>
      <dgm:spPr/>
      <dgm:t>
        <a:bodyPr/>
        <a:lstStyle/>
        <a:p>
          <a:endParaRPr lang="ru-RU"/>
        </a:p>
      </dgm:t>
    </dgm:pt>
    <dgm:pt modelId="{C9BF9746-4B9C-4579-8243-0957823F8806}" type="pres">
      <dgm:prSet presAssocID="{9DE108F5-2EC9-45B7-A94D-0EB1A1B9AB69}" presName="img" presStyleLbl="fgImgPlace1" presStyleIdx="0" presStyleCnt="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04EC7141-0D21-4332-9ED6-A435B67DE116}" type="pres">
      <dgm:prSet presAssocID="{9DE108F5-2EC9-45B7-A94D-0EB1A1B9AB69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5BFBE-C0D2-4B29-8DF1-DEB9C2744454}" type="pres">
      <dgm:prSet presAssocID="{99989814-A094-4DC8-B959-417B3F8833E9}" presName="spacer" presStyleCnt="0"/>
      <dgm:spPr/>
    </dgm:pt>
    <dgm:pt modelId="{EDF7DA4A-1C0D-451C-85B9-29F77FC12E8A}" type="pres">
      <dgm:prSet presAssocID="{42B425DA-CD84-42E4-BB8C-C8C67E38C74E}" presName="comp" presStyleCnt="0"/>
      <dgm:spPr/>
    </dgm:pt>
    <dgm:pt modelId="{FA372296-295D-4296-8A2F-B51285FBEF7D}" type="pres">
      <dgm:prSet presAssocID="{42B425DA-CD84-42E4-BB8C-C8C67E38C74E}" presName="box" presStyleLbl="node1" presStyleIdx="1" presStyleCnt="2"/>
      <dgm:spPr/>
      <dgm:t>
        <a:bodyPr/>
        <a:lstStyle/>
        <a:p>
          <a:endParaRPr lang="ru-RU"/>
        </a:p>
      </dgm:t>
    </dgm:pt>
    <dgm:pt modelId="{54D998AF-DAD9-4117-9672-7CF87D72ECAA}" type="pres">
      <dgm:prSet presAssocID="{42B425DA-CD84-42E4-BB8C-C8C67E38C74E}" presName="img" presStyleLbl="fgImgPlace1" presStyleIdx="1" presStyleCnt="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E6C04ED-5731-40BC-9DAC-F97D48C7EAA1}" type="pres">
      <dgm:prSet presAssocID="{42B425DA-CD84-42E4-BB8C-C8C67E38C74E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328820-923B-4562-A679-35D8391E590D}" srcId="{34675A18-19DB-411F-9454-619BBF5AC76B}" destId="{9DE108F5-2EC9-45B7-A94D-0EB1A1B9AB69}" srcOrd="0" destOrd="0" parTransId="{F7121A5A-8EDB-4093-92C7-AC9FC33C5120}" sibTransId="{99989814-A094-4DC8-B959-417B3F8833E9}"/>
    <dgm:cxn modelId="{D4E4C145-F3F8-426E-BBC1-3CC562FF3228}" type="presOf" srcId="{34675A18-19DB-411F-9454-619BBF5AC76B}" destId="{C9295078-8032-4C5E-B2D6-10D064AA7EC5}" srcOrd="0" destOrd="0" presId="urn:microsoft.com/office/officeart/2005/8/layout/vList4#2"/>
    <dgm:cxn modelId="{1F18C990-A9B6-462A-8B81-AC622E849E99}" type="presOf" srcId="{42B425DA-CD84-42E4-BB8C-C8C67E38C74E}" destId="{FA372296-295D-4296-8A2F-B51285FBEF7D}" srcOrd="0" destOrd="0" presId="urn:microsoft.com/office/officeart/2005/8/layout/vList4#2"/>
    <dgm:cxn modelId="{1A4C3855-AF87-4011-B85C-BBAEC8F8472A}" type="presOf" srcId="{42B425DA-CD84-42E4-BB8C-C8C67E38C74E}" destId="{1E6C04ED-5731-40BC-9DAC-F97D48C7EAA1}" srcOrd="1" destOrd="0" presId="urn:microsoft.com/office/officeart/2005/8/layout/vList4#2"/>
    <dgm:cxn modelId="{4E28E1EA-A474-4161-AB6B-96531D00DAB2}" srcId="{34675A18-19DB-411F-9454-619BBF5AC76B}" destId="{42B425DA-CD84-42E4-BB8C-C8C67E38C74E}" srcOrd="1" destOrd="0" parTransId="{989F864E-665C-4CA6-A52C-F6CD6114BAC6}" sibTransId="{6BB52FF1-C7C4-465F-804F-22511925F7A1}"/>
    <dgm:cxn modelId="{3C2A0438-8CF8-49F6-B1CB-AFFCB5739539}" type="presOf" srcId="{9DE108F5-2EC9-45B7-A94D-0EB1A1B9AB69}" destId="{04EC7141-0D21-4332-9ED6-A435B67DE116}" srcOrd="1" destOrd="0" presId="urn:microsoft.com/office/officeart/2005/8/layout/vList4#2"/>
    <dgm:cxn modelId="{8FC65972-E0A5-4D52-B46A-FF46476BE438}" type="presOf" srcId="{9DE108F5-2EC9-45B7-A94D-0EB1A1B9AB69}" destId="{2FA56907-3799-4EC2-8EF3-1EEC35601534}" srcOrd="0" destOrd="0" presId="urn:microsoft.com/office/officeart/2005/8/layout/vList4#2"/>
    <dgm:cxn modelId="{E38B9B01-39A5-430A-8E6A-9F6752D16AAE}" type="presParOf" srcId="{C9295078-8032-4C5E-B2D6-10D064AA7EC5}" destId="{5156D8B6-E44D-4D7D-9C76-FE96B444CF7A}" srcOrd="0" destOrd="0" presId="urn:microsoft.com/office/officeart/2005/8/layout/vList4#2"/>
    <dgm:cxn modelId="{990AB28D-BA27-4302-9E73-1B1E592A8A32}" type="presParOf" srcId="{5156D8B6-E44D-4D7D-9C76-FE96B444CF7A}" destId="{2FA56907-3799-4EC2-8EF3-1EEC35601534}" srcOrd="0" destOrd="0" presId="urn:microsoft.com/office/officeart/2005/8/layout/vList4#2"/>
    <dgm:cxn modelId="{49D265A7-9E36-431C-9DE8-5A10925536B1}" type="presParOf" srcId="{5156D8B6-E44D-4D7D-9C76-FE96B444CF7A}" destId="{C9BF9746-4B9C-4579-8243-0957823F8806}" srcOrd="1" destOrd="0" presId="urn:microsoft.com/office/officeart/2005/8/layout/vList4#2"/>
    <dgm:cxn modelId="{F092DECE-4A0C-4A78-A066-B568864FADFD}" type="presParOf" srcId="{5156D8B6-E44D-4D7D-9C76-FE96B444CF7A}" destId="{04EC7141-0D21-4332-9ED6-A435B67DE116}" srcOrd="2" destOrd="0" presId="urn:microsoft.com/office/officeart/2005/8/layout/vList4#2"/>
    <dgm:cxn modelId="{184FBAEC-A610-47EB-BF59-43C0832516F5}" type="presParOf" srcId="{C9295078-8032-4C5E-B2D6-10D064AA7EC5}" destId="{07D5BFBE-C0D2-4B29-8DF1-DEB9C2744454}" srcOrd="1" destOrd="0" presId="urn:microsoft.com/office/officeart/2005/8/layout/vList4#2"/>
    <dgm:cxn modelId="{C9D34FFE-639B-4ECC-AF57-120C07551722}" type="presParOf" srcId="{C9295078-8032-4C5E-B2D6-10D064AA7EC5}" destId="{EDF7DA4A-1C0D-451C-85B9-29F77FC12E8A}" srcOrd="2" destOrd="0" presId="urn:microsoft.com/office/officeart/2005/8/layout/vList4#2"/>
    <dgm:cxn modelId="{9787BC68-4934-46B0-B68A-0BB8BB833469}" type="presParOf" srcId="{EDF7DA4A-1C0D-451C-85B9-29F77FC12E8A}" destId="{FA372296-295D-4296-8A2F-B51285FBEF7D}" srcOrd="0" destOrd="0" presId="urn:microsoft.com/office/officeart/2005/8/layout/vList4#2"/>
    <dgm:cxn modelId="{519D9ABB-867F-4663-865E-80E6418998D9}" type="presParOf" srcId="{EDF7DA4A-1C0D-451C-85B9-29F77FC12E8A}" destId="{54D998AF-DAD9-4117-9672-7CF87D72ECAA}" srcOrd="1" destOrd="0" presId="urn:microsoft.com/office/officeart/2005/8/layout/vList4#2"/>
    <dgm:cxn modelId="{48AF5180-2894-471C-8FFA-648462F9B4D3}" type="presParOf" srcId="{EDF7DA4A-1C0D-451C-85B9-29F77FC12E8A}" destId="{1E6C04ED-5731-40BC-9DAC-F97D48C7EAA1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4BBAC9-4925-404A-9D68-61ACB4834E1A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094D1B-D321-45BB-BBD3-A84E3B03B148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бюджета 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93DF85-57DC-4F29-B1F0-82F5C07A9C46}" type="parTrans" cxnId="{250D9A9B-581A-4844-91FB-DBB4F590C20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7F7D6E59-54F6-489D-8E55-1BAC0BFEFDD1}" type="sibTrans" cxnId="{250D9A9B-581A-4844-91FB-DBB4F590C20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CD7B9CF-7F44-462F-964C-35A9AE3D54DF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0100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Общегосударст-венные      вопросы 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DE487A-7FFB-4710-8113-BE49ECB323F5}" type="parTrans" cxnId="{D6CA22BE-5D41-4CE5-99A8-15AFC8A09D17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0CDC98F1-30BF-4BBC-BA20-402D9AF7C590}" type="sibTrans" cxnId="{D6CA22BE-5D41-4CE5-99A8-15AFC8A09D17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F08DCA80-8534-499B-8975-31D7C94BA1D3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0300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</a:t>
          </a:r>
          <a:r>
            <a:rPr lang="ru-RU" alt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безопасность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09E55E0-534B-44A5-9513-4EFD648BBAAD}" type="parTrans" cxnId="{7A775B10-36E4-45E1-85F2-4A63C22011F1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4912ACF-FE6B-4437-AD1A-E45F1DB968BA}" type="sibTrans" cxnId="{7A775B10-36E4-45E1-85F2-4A63C22011F1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AD307584-D169-493C-8E37-6C485147D932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0400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03738C-90F5-4B65-B85E-DC12E3E761DC}" type="parTrans" cxnId="{F5015610-C05F-4AB5-9C7B-8DAE5952385E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FF25AD6D-81CC-4D69-BDFE-B2D3F1FE3D20}" type="sibTrans" cxnId="{F5015610-C05F-4AB5-9C7B-8DAE5952385E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2F5C6D1B-AE95-4BEC-8C0D-DDAB5B601CCA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0500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4C6ECC-93D4-4667-ABED-6F938C9E25D0}" type="parTrans" cxnId="{496AFE26-2BF6-4C67-BBE4-9AF38F789408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3ACB9012-9D9E-48C5-B464-8DAB54A0F0EE}" type="sibTrans" cxnId="{496AFE26-2BF6-4C67-BBE4-9AF38F789408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52754957-EE6E-4487-936C-4AD080D77945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0800 </a:t>
          </a:r>
        </a:p>
        <a:p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Культура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28C84BB-7E86-418A-B03A-9F9022B8E878}" type="parTrans" cxnId="{FF87A1B8-A92E-429E-8344-E30D294A1276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2F385C2A-7D35-4095-B857-F05D1DD417E9}" type="sibTrans" cxnId="{FF87A1B8-A92E-429E-8344-E30D294A1276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E03D1C9F-7617-4A57-9732-96754D2A1367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Физическая  культура и спорт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E0CFC66-0035-49D6-BEC3-672046D92196}" type="parTrans" cxnId="{B4E28504-03FC-4D15-8FB8-F7F17E5127B9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6E36D30-6171-4081-91BE-E5A685693C2A}" type="sibTrans" cxnId="{B4E28504-03FC-4D15-8FB8-F7F17E5127B9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DC8182A8-F894-4CC1-B04F-FF46C265F313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0200 Национальная оборона </a:t>
          </a:r>
          <a:endParaRPr lang="ru-RU" sz="11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0DEA7C3-9835-47BD-986D-3CF0DD791DCD}" type="parTrans" cxnId="{501DB117-D21F-4A23-A3CC-0E0E6268FA36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5AD27C72-FF7A-4F0F-A796-CA8F07134F03}" type="sibTrans" cxnId="{501DB117-D21F-4A23-A3CC-0E0E6268FA36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B6369B0F-8E71-4210-A245-9A9E24D7578F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alt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1400 </a:t>
          </a:r>
          <a:r>
            <a:rPr lang="ru-RU" alt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Межбюджетные трансферты</a:t>
          </a:r>
          <a:endParaRPr lang="ru-RU" sz="11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477DDB8-A443-42B8-9330-2E74DDFC2F56}" type="parTrans" cxnId="{EB34405F-C5F3-4CB7-9BDB-C93467A19FEC}">
      <dgm:prSet custT="1"/>
      <dgm:spPr/>
      <dgm:t>
        <a:bodyPr/>
        <a:lstStyle/>
        <a:p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A04F6A5-C694-4454-A156-A548306A3658}" type="sibTrans" cxnId="{EB34405F-C5F3-4CB7-9BDB-C93467A19FEC}">
      <dgm:prSet/>
      <dgm:spPr/>
      <dgm:t>
        <a:bodyPr/>
        <a:lstStyle/>
        <a:p>
          <a:endParaRPr lang="ru-RU" sz="1400">
            <a:latin typeface="Times New Roman" pitchFamily="18" charset="0"/>
            <a:cs typeface="Times New Roman" pitchFamily="18" charset="0"/>
          </a:endParaRPr>
        </a:p>
      </dgm:t>
    </dgm:pt>
    <dgm:pt modelId="{87FB3A12-95B1-471E-ADAB-2C639B128B11}" type="pres">
      <dgm:prSet presAssocID="{A94BBAC9-4925-404A-9D68-61ACB4834E1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349100-9688-4C7E-8D58-7253A19119FE}" type="pres">
      <dgm:prSet presAssocID="{14094D1B-D321-45BB-BBD3-A84E3B03B148}" presName="centerShape" presStyleLbl="node0" presStyleIdx="0" presStyleCnt="1" custScaleX="322943" custScaleY="236824"/>
      <dgm:spPr/>
      <dgm:t>
        <a:bodyPr/>
        <a:lstStyle/>
        <a:p>
          <a:endParaRPr lang="ru-RU"/>
        </a:p>
      </dgm:t>
    </dgm:pt>
    <dgm:pt modelId="{91550F2C-A9A8-46E1-8F5C-24888EFC2013}" type="pres">
      <dgm:prSet presAssocID="{ECDE487A-7FFB-4710-8113-BE49ECB323F5}" presName="Name9" presStyleLbl="parChTrans1D2" presStyleIdx="0" presStyleCnt="8"/>
      <dgm:spPr/>
      <dgm:t>
        <a:bodyPr/>
        <a:lstStyle/>
        <a:p>
          <a:endParaRPr lang="ru-RU"/>
        </a:p>
      </dgm:t>
    </dgm:pt>
    <dgm:pt modelId="{75EDB669-305D-45C4-93C9-7EAC4536A3E3}" type="pres">
      <dgm:prSet presAssocID="{ECDE487A-7FFB-4710-8113-BE49ECB323F5}" presName="connTx" presStyleLbl="parChTrans1D2" presStyleIdx="0" presStyleCnt="8"/>
      <dgm:spPr/>
      <dgm:t>
        <a:bodyPr/>
        <a:lstStyle/>
        <a:p>
          <a:endParaRPr lang="ru-RU"/>
        </a:p>
      </dgm:t>
    </dgm:pt>
    <dgm:pt modelId="{A03AA6FC-43C7-4213-9AFB-3C6669F382F3}" type="pres">
      <dgm:prSet presAssocID="{8CD7B9CF-7F44-462F-964C-35A9AE3D54DF}" presName="node" presStyleLbl="node1" presStyleIdx="0" presStyleCnt="8" custScaleX="141434" custScaleY="1355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B4BAE-678F-4065-B654-D7183301353D}" type="pres">
      <dgm:prSet presAssocID="{009E55E0-534B-44A5-9513-4EFD648BBAAD}" presName="Name9" presStyleLbl="parChTrans1D2" presStyleIdx="1" presStyleCnt="8"/>
      <dgm:spPr/>
      <dgm:t>
        <a:bodyPr/>
        <a:lstStyle/>
        <a:p>
          <a:endParaRPr lang="ru-RU"/>
        </a:p>
      </dgm:t>
    </dgm:pt>
    <dgm:pt modelId="{4699E6BB-E20F-4ECB-9561-A29B644CD597}" type="pres">
      <dgm:prSet presAssocID="{009E55E0-534B-44A5-9513-4EFD648BBAAD}" presName="connTx" presStyleLbl="parChTrans1D2" presStyleIdx="1" presStyleCnt="8"/>
      <dgm:spPr/>
      <dgm:t>
        <a:bodyPr/>
        <a:lstStyle/>
        <a:p>
          <a:endParaRPr lang="ru-RU"/>
        </a:p>
      </dgm:t>
    </dgm:pt>
    <dgm:pt modelId="{ADF5859D-F0D6-4405-8050-58B7AF238725}" type="pres">
      <dgm:prSet presAssocID="{F08DCA80-8534-499B-8975-31D7C94BA1D3}" presName="node" presStyleLbl="node1" presStyleIdx="1" presStyleCnt="8" custScaleX="146201" custScaleY="142260" custRadScaleRad="113479" custRadScaleInc="456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F6091-E162-48C4-8D75-0246B64A7425}" type="pres">
      <dgm:prSet presAssocID="{2C03738C-90F5-4B65-B85E-DC12E3E761DC}" presName="Name9" presStyleLbl="parChTrans1D2" presStyleIdx="2" presStyleCnt="8"/>
      <dgm:spPr/>
      <dgm:t>
        <a:bodyPr/>
        <a:lstStyle/>
        <a:p>
          <a:endParaRPr lang="ru-RU"/>
        </a:p>
      </dgm:t>
    </dgm:pt>
    <dgm:pt modelId="{F1F096A5-93FB-4443-A8D7-7B6A207A9A07}" type="pres">
      <dgm:prSet presAssocID="{2C03738C-90F5-4B65-B85E-DC12E3E761DC}" presName="connTx" presStyleLbl="parChTrans1D2" presStyleIdx="2" presStyleCnt="8"/>
      <dgm:spPr/>
      <dgm:t>
        <a:bodyPr/>
        <a:lstStyle/>
        <a:p>
          <a:endParaRPr lang="ru-RU"/>
        </a:p>
      </dgm:t>
    </dgm:pt>
    <dgm:pt modelId="{007E7BB4-619F-492A-816F-77858B0BCFBE}" type="pres">
      <dgm:prSet presAssocID="{AD307584-D169-493C-8E37-6C485147D932}" presName="node" presStyleLbl="node1" presStyleIdx="2" presStyleCnt="8" custScaleX="142428" custScaleY="142430" custRadScaleRad="151236" custRadScaleInc="21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A14F02-5FB7-4ACB-BDE6-B1CD4529FE15}" type="pres">
      <dgm:prSet presAssocID="{EC4C6ECC-93D4-4667-ABED-6F938C9E25D0}" presName="Name9" presStyleLbl="parChTrans1D2" presStyleIdx="3" presStyleCnt="8"/>
      <dgm:spPr/>
      <dgm:t>
        <a:bodyPr/>
        <a:lstStyle/>
        <a:p>
          <a:endParaRPr lang="ru-RU"/>
        </a:p>
      </dgm:t>
    </dgm:pt>
    <dgm:pt modelId="{8FD5FFB4-87D4-4DF5-96AA-3810F1BF5AFB}" type="pres">
      <dgm:prSet presAssocID="{EC4C6ECC-93D4-4667-ABED-6F938C9E25D0}" presName="connTx" presStyleLbl="parChTrans1D2" presStyleIdx="3" presStyleCnt="8"/>
      <dgm:spPr/>
      <dgm:t>
        <a:bodyPr/>
        <a:lstStyle/>
        <a:p>
          <a:endParaRPr lang="ru-RU"/>
        </a:p>
      </dgm:t>
    </dgm:pt>
    <dgm:pt modelId="{E90A75F5-E0D8-4723-B586-53E9283F4704}" type="pres">
      <dgm:prSet presAssocID="{2F5C6D1B-AE95-4BEC-8C0D-DDAB5B601CCA}" presName="node" presStyleLbl="node1" presStyleIdx="3" presStyleCnt="8" custScaleX="135509" custScaleY="137823" custRadScaleRad="143000" custRadScaleInc="-15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6ACCEE-0F8D-4A19-9BA3-887CD61BB987}" type="pres">
      <dgm:prSet presAssocID="{B28C84BB-7E86-418A-B03A-9F9022B8E878}" presName="Name9" presStyleLbl="parChTrans1D2" presStyleIdx="4" presStyleCnt="8"/>
      <dgm:spPr/>
      <dgm:t>
        <a:bodyPr/>
        <a:lstStyle/>
        <a:p>
          <a:endParaRPr lang="ru-RU"/>
        </a:p>
      </dgm:t>
    </dgm:pt>
    <dgm:pt modelId="{EBAF6FD0-0EC6-4D78-A0AC-4B9173D09EFF}" type="pres">
      <dgm:prSet presAssocID="{B28C84BB-7E86-418A-B03A-9F9022B8E878}" presName="connTx" presStyleLbl="parChTrans1D2" presStyleIdx="4" presStyleCnt="8"/>
      <dgm:spPr/>
      <dgm:t>
        <a:bodyPr/>
        <a:lstStyle/>
        <a:p>
          <a:endParaRPr lang="ru-RU"/>
        </a:p>
      </dgm:t>
    </dgm:pt>
    <dgm:pt modelId="{211B6B24-B4D1-4C39-8301-E810926C4783}" type="pres">
      <dgm:prSet presAssocID="{52754957-EE6E-4487-936C-4AD080D77945}" presName="node" presStyleLbl="node1" presStyleIdx="4" presStyleCnt="8" custScaleX="170530" custScaleY="153262" custRadScaleRad="98610" custRadScaleInc="-319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4ECFCB-D2FC-4E9A-AB54-4AB56B6DE691}" type="pres">
      <dgm:prSet presAssocID="{4E0CFC66-0035-49D6-BEC3-672046D92196}" presName="Name9" presStyleLbl="parChTrans1D2" presStyleIdx="5" presStyleCnt="8"/>
      <dgm:spPr/>
      <dgm:t>
        <a:bodyPr/>
        <a:lstStyle/>
        <a:p>
          <a:endParaRPr lang="ru-RU"/>
        </a:p>
      </dgm:t>
    </dgm:pt>
    <dgm:pt modelId="{78D1EDA9-05D7-4C18-A231-EC5C28B5CDBF}" type="pres">
      <dgm:prSet presAssocID="{4E0CFC66-0035-49D6-BEC3-672046D92196}" presName="connTx" presStyleLbl="parChTrans1D2" presStyleIdx="5" presStyleCnt="8"/>
      <dgm:spPr/>
      <dgm:t>
        <a:bodyPr/>
        <a:lstStyle/>
        <a:p>
          <a:endParaRPr lang="ru-RU"/>
        </a:p>
      </dgm:t>
    </dgm:pt>
    <dgm:pt modelId="{8BE7DFD3-1BD3-4CB2-BEE6-938C56996E0E}" type="pres">
      <dgm:prSet presAssocID="{E03D1C9F-7617-4A57-9732-96754D2A1367}" presName="node" presStyleLbl="node1" presStyleIdx="5" presStyleCnt="8" custScaleX="139118" custScaleY="143239" custRadScaleRad="142288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8B692E-53B6-4447-93EF-13CAC1DA4F12}" type="pres">
      <dgm:prSet presAssocID="{50DEA7C3-9835-47BD-986D-3CF0DD791DCD}" presName="Name9" presStyleLbl="parChTrans1D2" presStyleIdx="6" presStyleCnt="8"/>
      <dgm:spPr/>
      <dgm:t>
        <a:bodyPr/>
        <a:lstStyle/>
        <a:p>
          <a:endParaRPr lang="ru-RU"/>
        </a:p>
      </dgm:t>
    </dgm:pt>
    <dgm:pt modelId="{3EAC0B5D-978B-4954-A152-52D0D457BF18}" type="pres">
      <dgm:prSet presAssocID="{50DEA7C3-9835-47BD-986D-3CF0DD791DCD}" presName="connTx" presStyleLbl="parChTrans1D2" presStyleIdx="6" presStyleCnt="8"/>
      <dgm:spPr/>
      <dgm:t>
        <a:bodyPr/>
        <a:lstStyle/>
        <a:p>
          <a:endParaRPr lang="ru-RU"/>
        </a:p>
      </dgm:t>
    </dgm:pt>
    <dgm:pt modelId="{E0419472-321C-4903-9D04-A5F73FD0CC90}" type="pres">
      <dgm:prSet presAssocID="{DC8182A8-F894-4CC1-B04F-FF46C265F313}" presName="node" presStyleLbl="node1" presStyleIdx="6" presStyleCnt="8" custScaleX="145868" custScaleY="142592" custRadScaleRad="154511" custRadScaleInc="-17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004FB8-913C-4F68-B9E7-3D11811FB611}" type="pres">
      <dgm:prSet presAssocID="{1477DDB8-A443-42B8-9330-2E74DDFC2F56}" presName="Name9" presStyleLbl="parChTrans1D2" presStyleIdx="7" presStyleCnt="8"/>
      <dgm:spPr/>
      <dgm:t>
        <a:bodyPr/>
        <a:lstStyle/>
        <a:p>
          <a:endParaRPr lang="ru-RU"/>
        </a:p>
      </dgm:t>
    </dgm:pt>
    <dgm:pt modelId="{F221BC4D-5D78-485D-8CE6-EF93903FE942}" type="pres">
      <dgm:prSet presAssocID="{1477DDB8-A443-42B8-9330-2E74DDFC2F56}" presName="connTx" presStyleLbl="parChTrans1D2" presStyleIdx="7" presStyleCnt="8"/>
      <dgm:spPr/>
      <dgm:t>
        <a:bodyPr/>
        <a:lstStyle/>
        <a:p>
          <a:endParaRPr lang="ru-RU"/>
        </a:p>
      </dgm:t>
    </dgm:pt>
    <dgm:pt modelId="{8A5477D4-CF28-49C8-8723-DD4B5FF5390B}" type="pres">
      <dgm:prSet presAssocID="{B6369B0F-8E71-4210-A245-9A9E24D7578F}" presName="node" presStyleLbl="node1" presStyleIdx="7" presStyleCnt="8" custScaleX="146201" custScaleY="142259" custRadScaleRad="117351" custRadScaleInc="-31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BCD5E7-3301-4AD9-BEC1-F43B4807990E}" type="presOf" srcId="{AD307584-D169-493C-8E37-6C485147D932}" destId="{007E7BB4-619F-492A-816F-77858B0BCFBE}" srcOrd="0" destOrd="0" presId="urn:microsoft.com/office/officeart/2005/8/layout/radial1"/>
    <dgm:cxn modelId="{46D3494F-AB00-49D1-9F15-9F940BE9F3D5}" type="presOf" srcId="{4E0CFC66-0035-49D6-BEC3-672046D92196}" destId="{674ECFCB-D2FC-4E9A-AB54-4AB56B6DE691}" srcOrd="0" destOrd="0" presId="urn:microsoft.com/office/officeart/2005/8/layout/radial1"/>
    <dgm:cxn modelId="{B4E28504-03FC-4D15-8FB8-F7F17E5127B9}" srcId="{14094D1B-D321-45BB-BBD3-A84E3B03B148}" destId="{E03D1C9F-7617-4A57-9732-96754D2A1367}" srcOrd="5" destOrd="0" parTransId="{4E0CFC66-0035-49D6-BEC3-672046D92196}" sibTransId="{86E36D30-6171-4081-91BE-E5A685693C2A}"/>
    <dgm:cxn modelId="{E86770FB-A569-4C08-9BCE-9A0BFE6EA60C}" type="presOf" srcId="{EC4C6ECC-93D4-4667-ABED-6F938C9E25D0}" destId="{69A14F02-5FB7-4ACB-BDE6-B1CD4529FE15}" srcOrd="0" destOrd="0" presId="urn:microsoft.com/office/officeart/2005/8/layout/radial1"/>
    <dgm:cxn modelId="{D6CA22BE-5D41-4CE5-99A8-15AFC8A09D17}" srcId="{14094D1B-D321-45BB-BBD3-A84E3B03B148}" destId="{8CD7B9CF-7F44-462F-964C-35A9AE3D54DF}" srcOrd="0" destOrd="0" parTransId="{ECDE487A-7FFB-4710-8113-BE49ECB323F5}" sibTransId="{0CDC98F1-30BF-4BBC-BA20-402D9AF7C590}"/>
    <dgm:cxn modelId="{F43185F5-59B6-4CBE-BB46-8D12A85F7AC9}" type="presOf" srcId="{B6369B0F-8E71-4210-A245-9A9E24D7578F}" destId="{8A5477D4-CF28-49C8-8723-DD4B5FF5390B}" srcOrd="0" destOrd="0" presId="urn:microsoft.com/office/officeart/2005/8/layout/radial1"/>
    <dgm:cxn modelId="{FF87A1B8-A92E-429E-8344-E30D294A1276}" srcId="{14094D1B-D321-45BB-BBD3-A84E3B03B148}" destId="{52754957-EE6E-4487-936C-4AD080D77945}" srcOrd="4" destOrd="0" parTransId="{B28C84BB-7E86-418A-B03A-9F9022B8E878}" sibTransId="{2F385C2A-7D35-4095-B857-F05D1DD417E9}"/>
    <dgm:cxn modelId="{97703EC4-3FA2-478B-9750-A178F69188CE}" type="presOf" srcId="{009E55E0-534B-44A5-9513-4EFD648BBAAD}" destId="{4699E6BB-E20F-4ECB-9561-A29B644CD597}" srcOrd="1" destOrd="0" presId="urn:microsoft.com/office/officeart/2005/8/layout/radial1"/>
    <dgm:cxn modelId="{C42AEF47-B653-46DB-808E-27B046E43E0C}" type="presOf" srcId="{ECDE487A-7FFB-4710-8113-BE49ECB323F5}" destId="{75EDB669-305D-45C4-93C9-7EAC4536A3E3}" srcOrd="1" destOrd="0" presId="urn:microsoft.com/office/officeart/2005/8/layout/radial1"/>
    <dgm:cxn modelId="{A98565EF-6CB1-4936-A9F0-2FB9268E3D5D}" type="presOf" srcId="{ECDE487A-7FFB-4710-8113-BE49ECB323F5}" destId="{91550F2C-A9A8-46E1-8F5C-24888EFC2013}" srcOrd="0" destOrd="0" presId="urn:microsoft.com/office/officeart/2005/8/layout/radial1"/>
    <dgm:cxn modelId="{EB34405F-C5F3-4CB7-9BDB-C93467A19FEC}" srcId="{14094D1B-D321-45BB-BBD3-A84E3B03B148}" destId="{B6369B0F-8E71-4210-A245-9A9E24D7578F}" srcOrd="7" destOrd="0" parTransId="{1477DDB8-A443-42B8-9330-2E74DDFC2F56}" sibTransId="{8A04F6A5-C694-4454-A156-A548306A3658}"/>
    <dgm:cxn modelId="{7A775B10-36E4-45E1-85F2-4A63C22011F1}" srcId="{14094D1B-D321-45BB-BBD3-A84E3B03B148}" destId="{F08DCA80-8534-499B-8975-31D7C94BA1D3}" srcOrd="1" destOrd="0" parTransId="{009E55E0-534B-44A5-9513-4EFD648BBAAD}" sibTransId="{54912ACF-FE6B-4437-AD1A-E45F1DB968BA}"/>
    <dgm:cxn modelId="{4F5D524B-7D19-486D-9AE5-CA7872790694}" type="presOf" srcId="{F08DCA80-8534-499B-8975-31D7C94BA1D3}" destId="{ADF5859D-F0D6-4405-8050-58B7AF238725}" srcOrd="0" destOrd="0" presId="urn:microsoft.com/office/officeart/2005/8/layout/radial1"/>
    <dgm:cxn modelId="{501DB117-D21F-4A23-A3CC-0E0E6268FA36}" srcId="{14094D1B-D321-45BB-BBD3-A84E3B03B148}" destId="{DC8182A8-F894-4CC1-B04F-FF46C265F313}" srcOrd="6" destOrd="0" parTransId="{50DEA7C3-9835-47BD-986D-3CF0DD791DCD}" sibTransId="{5AD27C72-FF7A-4F0F-A796-CA8F07134F03}"/>
    <dgm:cxn modelId="{AB0C1385-F9D8-4E94-9298-1F3E90F632AA}" type="presOf" srcId="{14094D1B-D321-45BB-BBD3-A84E3B03B148}" destId="{E8349100-9688-4C7E-8D58-7253A19119FE}" srcOrd="0" destOrd="0" presId="urn:microsoft.com/office/officeart/2005/8/layout/radial1"/>
    <dgm:cxn modelId="{CA9589F0-378F-4D65-A7F0-D37A11407C24}" type="presOf" srcId="{DC8182A8-F894-4CC1-B04F-FF46C265F313}" destId="{E0419472-321C-4903-9D04-A5F73FD0CC90}" srcOrd="0" destOrd="0" presId="urn:microsoft.com/office/officeart/2005/8/layout/radial1"/>
    <dgm:cxn modelId="{F5015610-C05F-4AB5-9C7B-8DAE5952385E}" srcId="{14094D1B-D321-45BB-BBD3-A84E3B03B148}" destId="{AD307584-D169-493C-8E37-6C485147D932}" srcOrd="2" destOrd="0" parTransId="{2C03738C-90F5-4B65-B85E-DC12E3E761DC}" sibTransId="{FF25AD6D-81CC-4D69-BDFE-B2D3F1FE3D20}"/>
    <dgm:cxn modelId="{7BCFDA11-CD00-4371-8838-86C98725D794}" type="presOf" srcId="{4E0CFC66-0035-49D6-BEC3-672046D92196}" destId="{78D1EDA9-05D7-4C18-A231-EC5C28B5CDBF}" srcOrd="1" destOrd="0" presId="urn:microsoft.com/office/officeart/2005/8/layout/radial1"/>
    <dgm:cxn modelId="{7D4A5D82-8883-47C4-899D-E39C616AAF21}" type="presOf" srcId="{1477DDB8-A443-42B8-9330-2E74DDFC2F56}" destId="{F221BC4D-5D78-485D-8CE6-EF93903FE942}" srcOrd="1" destOrd="0" presId="urn:microsoft.com/office/officeart/2005/8/layout/radial1"/>
    <dgm:cxn modelId="{659038C9-F5EA-42EA-BE4F-CB80FB45ACE1}" type="presOf" srcId="{B28C84BB-7E86-418A-B03A-9F9022B8E878}" destId="{EBAF6FD0-0EC6-4D78-A0AC-4B9173D09EFF}" srcOrd="1" destOrd="0" presId="urn:microsoft.com/office/officeart/2005/8/layout/radial1"/>
    <dgm:cxn modelId="{EC98CE0F-EA11-4F8D-A052-AA8F9E75B98C}" type="presOf" srcId="{2C03738C-90F5-4B65-B85E-DC12E3E761DC}" destId="{F1F096A5-93FB-4443-A8D7-7B6A207A9A07}" srcOrd="1" destOrd="0" presId="urn:microsoft.com/office/officeart/2005/8/layout/radial1"/>
    <dgm:cxn modelId="{F27B46CA-6B7F-4C5A-BE6D-2284E45C3741}" type="presOf" srcId="{009E55E0-534B-44A5-9513-4EFD648BBAAD}" destId="{69EB4BAE-678F-4065-B654-D7183301353D}" srcOrd="0" destOrd="0" presId="urn:microsoft.com/office/officeart/2005/8/layout/radial1"/>
    <dgm:cxn modelId="{ACC41700-73B6-4E70-A4FF-2329340F95B0}" type="presOf" srcId="{52754957-EE6E-4487-936C-4AD080D77945}" destId="{211B6B24-B4D1-4C39-8301-E810926C4783}" srcOrd="0" destOrd="0" presId="urn:microsoft.com/office/officeart/2005/8/layout/radial1"/>
    <dgm:cxn modelId="{63C1F341-EC81-4929-8EC6-E5DEF3E5C312}" type="presOf" srcId="{2F5C6D1B-AE95-4BEC-8C0D-DDAB5B601CCA}" destId="{E90A75F5-E0D8-4723-B586-53E9283F4704}" srcOrd="0" destOrd="0" presId="urn:microsoft.com/office/officeart/2005/8/layout/radial1"/>
    <dgm:cxn modelId="{317C6265-4414-4B78-90E7-EF8FA6F5973F}" type="presOf" srcId="{2C03738C-90F5-4B65-B85E-DC12E3E761DC}" destId="{C41F6091-E162-48C4-8D75-0246B64A7425}" srcOrd="0" destOrd="0" presId="urn:microsoft.com/office/officeart/2005/8/layout/radial1"/>
    <dgm:cxn modelId="{6AE2BA5C-628C-4BFE-83EA-02328F90B0C3}" type="presOf" srcId="{1477DDB8-A443-42B8-9330-2E74DDFC2F56}" destId="{51004FB8-913C-4F68-B9E7-3D11811FB611}" srcOrd="0" destOrd="0" presId="urn:microsoft.com/office/officeart/2005/8/layout/radial1"/>
    <dgm:cxn modelId="{496AFE26-2BF6-4C67-BBE4-9AF38F789408}" srcId="{14094D1B-D321-45BB-BBD3-A84E3B03B148}" destId="{2F5C6D1B-AE95-4BEC-8C0D-DDAB5B601CCA}" srcOrd="3" destOrd="0" parTransId="{EC4C6ECC-93D4-4667-ABED-6F938C9E25D0}" sibTransId="{3ACB9012-9D9E-48C5-B464-8DAB54A0F0EE}"/>
    <dgm:cxn modelId="{4D1E7413-54E2-4BD7-8DBC-7F7F02F2D4FA}" type="presOf" srcId="{A94BBAC9-4925-404A-9D68-61ACB4834E1A}" destId="{87FB3A12-95B1-471E-ADAB-2C639B128B11}" srcOrd="0" destOrd="0" presId="urn:microsoft.com/office/officeart/2005/8/layout/radial1"/>
    <dgm:cxn modelId="{164DB1D8-4D7F-4245-B3CA-3203AD721D3D}" type="presOf" srcId="{EC4C6ECC-93D4-4667-ABED-6F938C9E25D0}" destId="{8FD5FFB4-87D4-4DF5-96AA-3810F1BF5AFB}" srcOrd="1" destOrd="0" presId="urn:microsoft.com/office/officeart/2005/8/layout/radial1"/>
    <dgm:cxn modelId="{7A643C44-BEBF-4A80-AB8F-0A36D17B20F3}" type="presOf" srcId="{E03D1C9F-7617-4A57-9732-96754D2A1367}" destId="{8BE7DFD3-1BD3-4CB2-BEE6-938C56996E0E}" srcOrd="0" destOrd="0" presId="urn:microsoft.com/office/officeart/2005/8/layout/radial1"/>
    <dgm:cxn modelId="{AFA3DB65-2904-40FD-B15F-4524DF1C6B4C}" type="presOf" srcId="{8CD7B9CF-7F44-462F-964C-35A9AE3D54DF}" destId="{A03AA6FC-43C7-4213-9AFB-3C6669F382F3}" srcOrd="0" destOrd="0" presId="urn:microsoft.com/office/officeart/2005/8/layout/radial1"/>
    <dgm:cxn modelId="{2B6BDE2A-E3DA-475F-A0FF-068E5BF5C319}" type="presOf" srcId="{50DEA7C3-9835-47BD-986D-3CF0DD791DCD}" destId="{3EAC0B5D-978B-4954-A152-52D0D457BF18}" srcOrd="1" destOrd="0" presId="urn:microsoft.com/office/officeart/2005/8/layout/radial1"/>
    <dgm:cxn modelId="{250D9A9B-581A-4844-91FB-DBB4F590C207}" srcId="{A94BBAC9-4925-404A-9D68-61ACB4834E1A}" destId="{14094D1B-D321-45BB-BBD3-A84E3B03B148}" srcOrd="0" destOrd="0" parTransId="{0F93DF85-57DC-4F29-B1F0-82F5C07A9C46}" sibTransId="{7F7D6E59-54F6-489D-8E55-1BAC0BFEFDD1}"/>
    <dgm:cxn modelId="{3540100A-A527-47FF-B302-506BDB61BED7}" type="presOf" srcId="{B28C84BB-7E86-418A-B03A-9F9022B8E878}" destId="{C36ACCEE-0F8D-4A19-9BA3-887CD61BB987}" srcOrd="0" destOrd="0" presId="urn:microsoft.com/office/officeart/2005/8/layout/radial1"/>
    <dgm:cxn modelId="{BE463E27-C477-46D0-A5DB-E0C591A4FAD4}" type="presOf" srcId="{50DEA7C3-9835-47BD-986D-3CF0DD791DCD}" destId="{DC8B692E-53B6-4447-93EF-13CAC1DA4F12}" srcOrd="0" destOrd="0" presId="urn:microsoft.com/office/officeart/2005/8/layout/radial1"/>
    <dgm:cxn modelId="{3C882853-E1B5-43A7-84E9-DB2EE015B867}" type="presParOf" srcId="{87FB3A12-95B1-471E-ADAB-2C639B128B11}" destId="{E8349100-9688-4C7E-8D58-7253A19119FE}" srcOrd="0" destOrd="0" presId="urn:microsoft.com/office/officeart/2005/8/layout/radial1"/>
    <dgm:cxn modelId="{36180F58-E24C-4179-899D-8FE1804345BF}" type="presParOf" srcId="{87FB3A12-95B1-471E-ADAB-2C639B128B11}" destId="{91550F2C-A9A8-46E1-8F5C-24888EFC2013}" srcOrd="1" destOrd="0" presId="urn:microsoft.com/office/officeart/2005/8/layout/radial1"/>
    <dgm:cxn modelId="{0AB0914A-AFEC-44C6-8DAD-1B5F1C60F305}" type="presParOf" srcId="{91550F2C-A9A8-46E1-8F5C-24888EFC2013}" destId="{75EDB669-305D-45C4-93C9-7EAC4536A3E3}" srcOrd="0" destOrd="0" presId="urn:microsoft.com/office/officeart/2005/8/layout/radial1"/>
    <dgm:cxn modelId="{CA75322B-BF2E-4DA4-BD33-33026C0DB49B}" type="presParOf" srcId="{87FB3A12-95B1-471E-ADAB-2C639B128B11}" destId="{A03AA6FC-43C7-4213-9AFB-3C6669F382F3}" srcOrd="2" destOrd="0" presId="urn:microsoft.com/office/officeart/2005/8/layout/radial1"/>
    <dgm:cxn modelId="{7BAE4236-0084-4A3B-B97A-1AD3E2A9262B}" type="presParOf" srcId="{87FB3A12-95B1-471E-ADAB-2C639B128B11}" destId="{69EB4BAE-678F-4065-B654-D7183301353D}" srcOrd="3" destOrd="0" presId="urn:microsoft.com/office/officeart/2005/8/layout/radial1"/>
    <dgm:cxn modelId="{1B09B9C8-695E-4ADB-BF3A-44687030D733}" type="presParOf" srcId="{69EB4BAE-678F-4065-B654-D7183301353D}" destId="{4699E6BB-E20F-4ECB-9561-A29B644CD597}" srcOrd="0" destOrd="0" presId="urn:microsoft.com/office/officeart/2005/8/layout/radial1"/>
    <dgm:cxn modelId="{EF2C1D85-3763-4F43-AF31-C3918B57DF66}" type="presParOf" srcId="{87FB3A12-95B1-471E-ADAB-2C639B128B11}" destId="{ADF5859D-F0D6-4405-8050-58B7AF238725}" srcOrd="4" destOrd="0" presId="urn:microsoft.com/office/officeart/2005/8/layout/radial1"/>
    <dgm:cxn modelId="{30C218FC-423E-4A27-8B55-121771B0ABFF}" type="presParOf" srcId="{87FB3A12-95B1-471E-ADAB-2C639B128B11}" destId="{C41F6091-E162-48C4-8D75-0246B64A7425}" srcOrd="5" destOrd="0" presId="urn:microsoft.com/office/officeart/2005/8/layout/radial1"/>
    <dgm:cxn modelId="{0298419A-E1BE-44DA-8CCB-955F3FF3E5AC}" type="presParOf" srcId="{C41F6091-E162-48C4-8D75-0246B64A7425}" destId="{F1F096A5-93FB-4443-A8D7-7B6A207A9A07}" srcOrd="0" destOrd="0" presId="urn:microsoft.com/office/officeart/2005/8/layout/radial1"/>
    <dgm:cxn modelId="{3FEE6ADC-DD8B-4648-852C-422923464B36}" type="presParOf" srcId="{87FB3A12-95B1-471E-ADAB-2C639B128B11}" destId="{007E7BB4-619F-492A-816F-77858B0BCFBE}" srcOrd="6" destOrd="0" presId="urn:microsoft.com/office/officeart/2005/8/layout/radial1"/>
    <dgm:cxn modelId="{8F5BBAF5-74C6-4421-9AAC-6F12715C6B34}" type="presParOf" srcId="{87FB3A12-95B1-471E-ADAB-2C639B128B11}" destId="{69A14F02-5FB7-4ACB-BDE6-B1CD4529FE15}" srcOrd="7" destOrd="0" presId="urn:microsoft.com/office/officeart/2005/8/layout/radial1"/>
    <dgm:cxn modelId="{E6D2DED8-8128-4D77-B99B-CC0CB7E7EFE9}" type="presParOf" srcId="{69A14F02-5FB7-4ACB-BDE6-B1CD4529FE15}" destId="{8FD5FFB4-87D4-4DF5-96AA-3810F1BF5AFB}" srcOrd="0" destOrd="0" presId="urn:microsoft.com/office/officeart/2005/8/layout/radial1"/>
    <dgm:cxn modelId="{7268C1BF-619B-456C-81CB-046CD9407644}" type="presParOf" srcId="{87FB3A12-95B1-471E-ADAB-2C639B128B11}" destId="{E90A75F5-E0D8-4723-B586-53E9283F4704}" srcOrd="8" destOrd="0" presId="urn:microsoft.com/office/officeart/2005/8/layout/radial1"/>
    <dgm:cxn modelId="{818FF05A-7600-4FDC-8762-9A2FA8886CB3}" type="presParOf" srcId="{87FB3A12-95B1-471E-ADAB-2C639B128B11}" destId="{C36ACCEE-0F8D-4A19-9BA3-887CD61BB987}" srcOrd="9" destOrd="0" presId="urn:microsoft.com/office/officeart/2005/8/layout/radial1"/>
    <dgm:cxn modelId="{E12448CA-0298-4F52-B274-956401DD625E}" type="presParOf" srcId="{C36ACCEE-0F8D-4A19-9BA3-887CD61BB987}" destId="{EBAF6FD0-0EC6-4D78-A0AC-4B9173D09EFF}" srcOrd="0" destOrd="0" presId="urn:microsoft.com/office/officeart/2005/8/layout/radial1"/>
    <dgm:cxn modelId="{6AA349C4-CF85-48D7-AEB9-33BF36326CD2}" type="presParOf" srcId="{87FB3A12-95B1-471E-ADAB-2C639B128B11}" destId="{211B6B24-B4D1-4C39-8301-E810926C4783}" srcOrd="10" destOrd="0" presId="urn:microsoft.com/office/officeart/2005/8/layout/radial1"/>
    <dgm:cxn modelId="{940066FC-D87A-4A9A-9EDC-B63356F2B1A3}" type="presParOf" srcId="{87FB3A12-95B1-471E-ADAB-2C639B128B11}" destId="{674ECFCB-D2FC-4E9A-AB54-4AB56B6DE691}" srcOrd="11" destOrd="0" presId="urn:microsoft.com/office/officeart/2005/8/layout/radial1"/>
    <dgm:cxn modelId="{3D331676-B5FD-4A42-8073-200EC7C25DC9}" type="presParOf" srcId="{674ECFCB-D2FC-4E9A-AB54-4AB56B6DE691}" destId="{78D1EDA9-05D7-4C18-A231-EC5C28B5CDBF}" srcOrd="0" destOrd="0" presId="urn:microsoft.com/office/officeart/2005/8/layout/radial1"/>
    <dgm:cxn modelId="{2B4BFC61-8604-4F7B-9FF5-21AFF878DE3B}" type="presParOf" srcId="{87FB3A12-95B1-471E-ADAB-2C639B128B11}" destId="{8BE7DFD3-1BD3-4CB2-BEE6-938C56996E0E}" srcOrd="12" destOrd="0" presId="urn:microsoft.com/office/officeart/2005/8/layout/radial1"/>
    <dgm:cxn modelId="{B300F631-8113-402D-A45B-FC37639829F3}" type="presParOf" srcId="{87FB3A12-95B1-471E-ADAB-2C639B128B11}" destId="{DC8B692E-53B6-4447-93EF-13CAC1DA4F12}" srcOrd="13" destOrd="0" presId="urn:microsoft.com/office/officeart/2005/8/layout/radial1"/>
    <dgm:cxn modelId="{F7974359-5D9E-427B-8AC4-9C9AD9BAA8EF}" type="presParOf" srcId="{DC8B692E-53B6-4447-93EF-13CAC1DA4F12}" destId="{3EAC0B5D-978B-4954-A152-52D0D457BF18}" srcOrd="0" destOrd="0" presId="urn:microsoft.com/office/officeart/2005/8/layout/radial1"/>
    <dgm:cxn modelId="{D1F67C9A-1988-4820-8546-2DFE71E8763F}" type="presParOf" srcId="{87FB3A12-95B1-471E-ADAB-2C639B128B11}" destId="{E0419472-321C-4903-9D04-A5F73FD0CC90}" srcOrd="14" destOrd="0" presId="urn:microsoft.com/office/officeart/2005/8/layout/radial1"/>
    <dgm:cxn modelId="{F9C16A18-25D7-4040-9CAE-B57941BF46D4}" type="presParOf" srcId="{87FB3A12-95B1-471E-ADAB-2C639B128B11}" destId="{51004FB8-913C-4F68-B9E7-3D11811FB611}" srcOrd="15" destOrd="0" presId="urn:microsoft.com/office/officeart/2005/8/layout/radial1"/>
    <dgm:cxn modelId="{444FA64B-2B69-44A1-B2F8-F8154A67B3C3}" type="presParOf" srcId="{51004FB8-913C-4F68-B9E7-3D11811FB611}" destId="{F221BC4D-5D78-485D-8CE6-EF93903FE942}" srcOrd="0" destOrd="0" presId="urn:microsoft.com/office/officeart/2005/8/layout/radial1"/>
    <dgm:cxn modelId="{68EFC8D7-52D0-4F4F-B635-80139A860ABC}" type="presParOf" srcId="{87FB3A12-95B1-471E-ADAB-2C639B128B11}" destId="{8A5477D4-CF28-49C8-8723-DD4B5FF5390B}" srcOrd="16" destOrd="0" presId="urn:microsoft.com/office/officeart/2005/8/layout/radial1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A56907-3799-4EC2-8EF3-1EEC35601534}">
      <dsp:nvSpPr>
        <dsp:cNvPr id="0" name=""/>
        <dsp:cNvSpPr/>
      </dsp:nvSpPr>
      <dsp:spPr>
        <a:xfrm>
          <a:off x="0" y="0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Налоговые доходы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0"/>
        <a:ext cx="2064491" cy="669449"/>
      </dsp:txXfrm>
    </dsp:sp>
    <dsp:sp modelId="{C9BF9746-4B9C-4579-8243-0957823F8806}">
      <dsp:nvSpPr>
        <dsp:cNvPr id="0" name=""/>
        <dsp:cNvSpPr/>
      </dsp:nvSpPr>
      <dsp:spPr>
        <a:xfrm>
          <a:off x="29817" y="92263"/>
          <a:ext cx="607113" cy="48492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2296-295D-4296-8A2F-B51285FBEF7D}">
      <dsp:nvSpPr>
        <dsp:cNvPr id="0" name=""/>
        <dsp:cNvSpPr/>
      </dsp:nvSpPr>
      <dsp:spPr>
        <a:xfrm>
          <a:off x="0" y="792085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Неналоговые доходы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792085"/>
        <a:ext cx="2064491" cy="669449"/>
      </dsp:txXfrm>
    </dsp:sp>
    <dsp:sp modelId="{54D998AF-DAD9-4117-9672-7CF87D72ECAA}">
      <dsp:nvSpPr>
        <dsp:cNvPr id="0" name=""/>
        <dsp:cNvSpPr/>
      </dsp:nvSpPr>
      <dsp:spPr>
        <a:xfrm>
          <a:off x="66944" y="803339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D9E251-EB16-4E1E-AF6B-F6C12268E810}">
      <dsp:nvSpPr>
        <dsp:cNvPr id="0" name=""/>
        <dsp:cNvSpPr/>
      </dsp:nvSpPr>
      <dsp:spPr>
        <a:xfrm>
          <a:off x="0" y="1472788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Безвозмездные</a:t>
          </a:r>
          <a:r>
            <a:rPr lang="ru-RU" sz="1600" b="1" kern="1200" dirty="0" smtClean="0"/>
            <a:t> </a:t>
          </a:r>
          <a:r>
            <a:rPr lang="ru-RU" sz="1600" b="1" kern="1200" dirty="0" smtClean="0">
              <a:solidFill>
                <a:schemeClr val="tx1"/>
              </a:solidFill>
            </a:rPr>
            <a:t>перечисления 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599804" y="1472788"/>
        <a:ext cx="2064491" cy="669449"/>
      </dsp:txXfrm>
    </dsp:sp>
    <dsp:sp modelId="{56380FB8-C802-407D-A515-CF78B60F785C}">
      <dsp:nvSpPr>
        <dsp:cNvPr id="0" name=""/>
        <dsp:cNvSpPr/>
      </dsp:nvSpPr>
      <dsp:spPr>
        <a:xfrm>
          <a:off x="66944" y="1539733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B1BCB0-A0E0-48DC-8098-09226DED741D}">
      <dsp:nvSpPr>
        <dsp:cNvPr id="0" name=""/>
        <dsp:cNvSpPr/>
      </dsp:nvSpPr>
      <dsp:spPr>
        <a:xfrm>
          <a:off x="0" y="2209182"/>
          <a:ext cx="2664295" cy="66944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Остаток средств на конец предыдущего года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599804" y="2209182"/>
        <a:ext cx="2064491" cy="669449"/>
      </dsp:txXfrm>
    </dsp:sp>
    <dsp:sp modelId="{481A4E09-3FC1-4F25-8A23-E8335CEBE179}">
      <dsp:nvSpPr>
        <dsp:cNvPr id="0" name=""/>
        <dsp:cNvSpPr/>
      </dsp:nvSpPr>
      <dsp:spPr>
        <a:xfrm>
          <a:off x="66944" y="2276127"/>
          <a:ext cx="532859" cy="53555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A56907-3799-4EC2-8EF3-1EEC35601534}">
      <dsp:nvSpPr>
        <dsp:cNvPr id="0" name=""/>
        <dsp:cNvSpPr/>
      </dsp:nvSpPr>
      <dsp:spPr>
        <a:xfrm>
          <a:off x="0" y="0"/>
          <a:ext cx="2880320" cy="85702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Текущие расходы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661766" y="0"/>
        <a:ext cx="2218553" cy="857028"/>
      </dsp:txXfrm>
    </dsp:sp>
    <dsp:sp modelId="{C9BF9746-4B9C-4579-8243-0957823F8806}">
      <dsp:nvSpPr>
        <dsp:cNvPr id="0" name=""/>
        <dsp:cNvSpPr/>
      </dsp:nvSpPr>
      <dsp:spPr>
        <a:xfrm>
          <a:off x="85702" y="85702"/>
          <a:ext cx="576064" cy="6856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2296-295D-4296-8A2F-B51285FBEF7D}">
      <dsp:nvSpPr>
        <dsp:cNvPr id="0" name=""/>
        <dsp:cNvSpPr/>
      </dsp:nvSpPr>
      <dsp:spPr>
        <a:xfrm>
          <a:off x="0" y="942731"/>
          <a:ext cx="2880320" cy="857028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BCE292"/>
            </a:gs>
            <a:gs pos="50000">
              <a:srgbClr val="EDF2BE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Капитальные расходы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661766" y="942731"/>
        <a:ext cx="2218553" cy="857028"/>
      </dsp:txXfrm>
    </dsp:sp>
    <dsp:sp modelId="{54D998AF-DAD9-4117-9672-7CF87D72ECAA}">
      <dsp:nvSpPr>
        <dsp:cNvPr id="0" name=""/>
        <dsp:cNvSpPr/>
      </dsp:nvSpPr>
      <dsp:spPr>
        <a:xfrm>
          <a:off x="85702" y="1028434"/>
          <a:ext cx="576064" cy="68562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8349100-9688-4C7E-8D58-7253A19119FE}">
      <dsp:nvSpPr>
        <dsp:cNvPr id="0" name=""/>
        <dsp:cNvSpPr/>
      </dsp:nvSpPr>
      <dsp:spPr>
        <a:xfrm>
          <a:off x="2150388" y="1381382"/>
          <a:ext cx="4508209" cy="3306008"/>
        </a:xfrm>
        <a:prstGeom prst="ellipse">
          <a:avLst/>
        </a:prstGeom>
        <a:solidFill>
          <a:schemeClr val="tx2">
            <a:lumMod val="20000"/>
            <a:lumOff val="80000"/>
          </a:schemeClr>
        </a:solidFill>
        <a:ln w="15875" cap="flat" cmpd="sng" algn="ctr">
          <a:solidFill>
            <a:schemeClr val="accent3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Расходы бюджета  – это выплачиваемые из бюджета денежные средства, за исключением средств, являющихся источниками финансирования дефицита бюджета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50388" y="1381382"/>
        <a:ext cx="4508209" cy="3306008"/>
      </dsp:txXfrm>
    </dsp:sp>
    <dsp:sp modelId="{91550F2C-A9A8-46E1-8F5C-24888EFC2013}">
      <dsp:nvSpPr>
        <dsp:cNvPr id="0" name=""/>
        <dsp:cNvSpPr/>
      </dsp:nvSpPr>
      <dsp:spPr>
        <a:xfrm rot="5400000">
          <a:off x="4292157" y="1479417"/>
          <a:ext cx="224672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224672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4398876" y="1488102"/>
        <a:ext cx="11233" cy="11233"/>
      </dsp:txXfrm>
    </dsp:sp>
    <dsp:sp modelId="{A03AA6FC-43C7-4213-9AFB-3C6669F382F3}">
      <dsp:nvSpPr>
        <dsp:cNvPr id="0" name=""/>
        <dsp:cNvSpPr/>
      </dsp:nvSpPr>
      <dsp:spPr>
        <a:xfrm>
          <a:off x="3417300" y="-285618"/>
          <a:ext cx="1974385" cy="1891674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0100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Общегосударст-венные      вопросы 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17300" y="-285618"/>
        <a:ext cx="1974385" cy="1891674"/>
      </dsp:txXfrm>
    </dsp:sp>
    <dsp:sp modelId="{69EB4BAE-678F-4065-B654-D7183301353D}">
      <dsp:nvSpPr>
        <dsp:cNvPr id="0" name=""/>
        <dsp:cNvSpPr/>
      </dsp:nvSpPr>
      <dsp:spPr>
        <a:xfrm rot="8715627">
          <a:off x="5759773" y="1972718"/>
          <a:ext cx="310162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10162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8715627">
        <a:off x="5907100" y="1979265"/>
        <a:ext cx="15508" cy="15508"/>
      </dsp:txXfrm>
    </dsp:sp>
    <dsp:sp modelId="{ADF5859D-F0D6-4405-8050-58B7AF238725}">
      <dsp:nvSpPr>
        <dsp:cNvPr id="0" name=""/>
        <dsp:cNvSpPr/>
      </dsp:nvSpPr>
      <dsp:spPr>
        <a:xfrm>
          <a:off x="5597974" y="506156"/>
          <a:ext cx="2040932" cy="1985916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0300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</a:t>
          </a:r>
          <a:r>
            <a:rPr lang="ru-RU" alt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безопасность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597974" y="506156"/>
        <a:ext cx="2040932" cy="1985916"/>
      </dsp:txXfrm>
    </dsp:sp>
    <dsp:sp modelId="{C41F6091-E162-48C4-8D75-0246B64A7425}">
      <dsp:nvSpPr>
        <dsp:cNvPr id="0" name=""/>
        <dsp:cNvSpPr/>
      </dsp:nvSpPr>
      <dsp:spPr>
        <a:xfrm rot="312927">
          <a:off x="6641005" y="3231541"/>
          <a:ext cx="160156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60156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312927">
        <a:off x="6717079" y="3241839"/>
        <a:ext cx="8007" cy="8007"/>
      </dsp:txXfrm>
    </dsp:sp>
    <dsp:sp modelId="{007E7BB4-619F-492A-816F-77858B0BCFBE}">
      <dsp:nvSpPr>
        <dsp:cNvPr id="0" name=""/>
        <dsp:cNvSpPr/>
      </dsp:nvSpPr>
      <dsp:spPr>
        <a:xfrm>
          <a:off x="6796714" y="2349345"/>
          <a:ext cx="1988261" cy="1988289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0400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796714" y="2349345"/>
        <a:ext cx="1988261" cy="1988289"/>
      </dsp:txXfrm>
    </dsp:sp>
    <dsp:sp modelId="{69A14F02-5FB7-4ACB-BDE6-B1CD4529FE15}">
      <dsp:nvSpPr>
        <dsp:cNvPr id="0" name=""/>
        <dsp:cNvSpPr/>
      </dsp:nvSpPr>
      <dsp:spPr>
        <a:xfrm rot="2446646">
          <a:off x="5806107" y="4436818"/>
          <a:ext cx="481986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481986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2446646">
        <a:off x="6035051" y="4439069"/>
        <a:ext cx="24099" cy="24099"/>
      </dsp:txXfrm>
    </dsp:sp>
    <dsp:sp modelId="{E90A75F5-E0D8-4723-B586-53E9283F4704}">
      <dsp:nvSpPr>
        <dsp:cNvPr id="0" name=""/>
        <dsp:cNvSpPr/>
      </dsp:nvSpPr>
      <dsp:spPr>
        <a:xfrm>
          <a:off x="6005135" y="4268710"/>
          <a:ext cx="1891674" cy="1923977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0500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Жилищно-коммунальное хозяйство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005135" y="4268710"/>
        <a:ext cx="1891674" cy="1923977"/>
      </dsp:txXfrm>
    </dsp:sp>
    <dsp:sp modelId="{C36ACCEE-0F8D-4A19-9BA3-887CD61BB987}">
      <dsp:nvSpPr>
        <dsp:cNvPr id="0" name=""/>
        <dsp:cNvSpPr/>
      </dsp:nvSpPr>
      <dsp:spPr>
        <a:xfrm rot="15768931">
          <a:off x="4393034" y="4472996"/>
          <a:ext cx="389207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89207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5768931">
        <a:off x="4577908" y="4477567"/>
        <a:ext cx="19460" cy="19460"/>
      </dsp:txXfrm>
    </dsp:sp>
    <dsp:sp modelId="{211B6B24-B4D1-4C39-8301-E810926C4783}">
      <dsp:nvSpPr>
        <dsp:cNvPr id="0" name=""/>
        <dsp:cNvSpPr/>
      </dsp:nvSpPr>
      <dsp:spPr>
        <a:xfrm>
          <a:off x="3507010" y="4287422"/>
          <a:ext cx="2380559" cy="213950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0800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Культура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07010" y="4287422"/>
        <a:ext cx="2380559" cy="2139502"/>
      </dsp:txXfrm>
    </dsp:sp>
    <dsp:sp modelId="{674ECFCB-D2FC-4E9A-AB54-4AB56B6DE691}">
      <dsp:nvSpPr>
        <dsp:cNvPr id="0" name=""/>
        <dsp:cNvSpPr/>
      </dsp:nvSpPr>
      <dsp:spPr>
        <a:xfrm rot="8273891">
          <a:off x="2704124" y="4411358"/>
          <a:ext cx="321428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321428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8273891">
        <a:off x="2856803" y="4417623"/>
        <a:ext cx="16071" cy="16071"/>
      </dsp:txXfrm>
    </dsp:sp>
    <dsp:sp modelId="{8BE7DFD3-1BD3-4CB2-BEE6-938C56996E0E}">
      <dsp:nvSpPr>
        <dsp:cNvPr id="0" name=""/>
        <dsp:cNvSpPr/>
      </dsp:nvSpPr>
      <dsp:spPr>
        <a:xfrm>
          <a:off x="1044748" y="4193104"/>
          <a:ext cx="1942055" cy="1999583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1100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Физическая  культура и спорт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44748" y="4193104"/>
        <a:ext cx="1942055" cy="1999583"/>
      </dsp:txXfrm>
    </dsp:sp>
    <dsp:sp modelId="{DC8B692E-53B6-4447-93EF-13CAC1DA4F12}">
      <dsp:nvSpPr>
        <dsp:cNvPr id="0" name=""/>
        <dsp:cNvSpPr/>
      </dsp:nvSpPr>
      <dsp:spPr>
        <a:xfrm rot="10546068">
          <a:off x="2033203" y="3190798"/>
          <a:ext cx="128750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28750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10546068">
        <a:off x="2094359" y="3201880"/>
        <a:ext cx="6437" cy="6437"/>
      </dsp:txXfrm>
    </dsp:sp>
    <dsp:sp modelId="{E0419472-321C-4903-9D04-A5F73FD0CC90}">
      <dsp:nvSpPr>
        <dsp:cNvPr id="0" name=""/>
        <dsp:cNvSpPr/>
      </dsp:nvSpPr>
      <dsp:spPr>
        <a:xfrm>
          <a:off x="0" y="2289702"/>
          <a:ext cx="2036283" cy="1990551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0200 Национальная оборона </a:t>
          </a:r>
          <a:endParaRPr lang="ru-RU" sz="11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2289702"/>
        <a:ext cx="2036283" cy="1990551"/>
      </dsp:txXfrm>
    </dsp:sp>
    <dsp:sp modelId="{51004FB8-913C-4F68-B9E7-3D11811FB611}">
      <dsp:nvSpPr>
        <dsp:cNvPr id="0" name=""/>
        <dsp:cNvSpPr/>
      </dsp:nvSpPr>
      <dsp:spPr>
        <a:xfrm rot="2273913">
          <a:off x="2839606" y="1872932"/>
          <a:ext cx="182454" cy="28602"/>
        </a:xfrm>
        <a:custGeom>
          <a:avLst/>
          <a:gdLst/>
          <a:ahLst/>
          <a:cxnLst/>
          <a:rect l="0" t="0" r="0" b="0"/>
          <a:pathLst>
            <a:path>
              <a:moveTo>
                <a:pt x="0" y="14301"/>
              </a:moveTo>
              <a:lnTo>
                <a:pt x="182454" y="143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 rot="2273913">
        <a:off x="2926272" y="1882672"/>
        <a:ext cx="9122" cy="9122"/>
      </dsp:txXfrm>
    </dsp:sp>
    <dsp:sp modelId="{8A5477D4-CF28-49C8-8723-DD4B5FF5390B}">
      <dsp:nvSpPr>
        <dsp:cNvPr id="0" name=""/>
        <dsp:cNvSpPr/>
      </dsp:nvSpPr>
      <dsp:spPr>
        <a:xfrm>
          <a:off x="1185508" y="330024"/>
          <a:ext cx="2040932" cy="1985902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1400 </a:t>
          </a:r>
          <a:r>
            <a:rPr lang="ru-RU" altLang="ru-RU" sz="11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Межбюджетные трансферты</a:t>
          </a:r>
          <a:endParaRPr lang="ru-RU" sz="1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85508" y="330024"/>
        <a:ext cx="2040932" cy="19859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86088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 bwMode="auto">
          <a:xfrm>
            <a:off x="3900488" y="0"/>
            <a:ext cx="2986087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EB681235-BB9E-47A5-BEA7-6A67391A188F}" type="datetimeFigureOut">
              <a:rPr lang="ru-RU" altLang="ru-RU"/>
              <a:pPr>
                <a:defRPr/>
              </a:pPr>
              <a:t>04.12.2024</a:t>
            </a:fld>
            <a:endParaRPr lang="ru-RU" altLang="ru-RU"/>
          </a:p>
        </p:txBody>
      </p:sp>
      <p:sp>
        <p:nvSpPr>
          <p:cNvPr id="4" name="Образ слайда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2475"/>
            <a:ext cx="5010150" cy="37576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 bwMode="auto">
          <a:xfrm>
            <a:off x="688975" y="4760913"/>
            <a:ext cx="5510213" cy="450691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556" tIns="46278" rIns="92556" bIns="462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xfrm>
            <a:off x="0" y="9517063"/>
            <a:ext cx="2986088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xfrm>
            <a:off x="3900488" y="9517063"/>
            <a:ext cx="2986087" cy="5016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2556" tIns="46278" rIns="92556" bIns="46278" numCol="1" anchor="b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59ECD3A8-C37D-468C-8AE1-4AAA28773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06143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205920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ECD3A8-C37D-468C-8AE1-4AAA28773B4B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358956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19E97FA-412B-43E5-8A6C-418A3A614A4F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FF50F00-400D-4761-BDEE-F1D4A3333C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D761D7E-3FF2-4336-A5D1-17E23ADBE311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EB28E-CD06-4EAC-B155-DC058E2787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22102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34" y="731521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7" y="3497803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86CB9534-E708-406E-A366-C6A561D82253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0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E96E3-AABE-4274-B39E-5050032CDF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9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Oval 10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93" y="1010486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F9399339-C655-4A9A-8600-40CA46F4CD06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4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1F1EF-23BD-4787-8095-3ECC0E07B7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7" y="376522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8" y="731528"/>
            <a:ext cx="4829288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6186204-6E39-47DD-8661-AF13D55BE451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9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9163D-FA72-4C17-A9BD-284BA736BC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2"/>
            <a:ext cx="597049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BA52F-96D7-4D5C-B018-D059168BA3E1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5C024-C3D9-4056-94C7-21AD13D3D5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9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Oval 10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8" y="1010486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8B0B3-A8A2-41DB-8849-2BB06FA04119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4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C254B-AE16-412E-9182-2EBE8A3201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7ECE0DE-861C-4047-8E03-3626C59B6DB3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Эффективное управление временем и ресурсами.                                                                                            </a:t>
            </a:r>
            <a:fld id="{EE48ABAE-147B-4A3A-AA90-BBB06D7E9F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A0E9D37-2258-439B-A1EF-9E591A532093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082A3-038D-46AC-8282-A797D844A5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7F3B2B93-EFFD-46A8-8F16-4C6C964B1A41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0E5A9-AE71-4B8E-8992-1592C8BDA9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CE8A97D0-A915-4E20-8848-C993CAD279BC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88D8D-6F73-4218-9B56-35B5A2495E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21D8DE1-8358-4455-A582-ABF6599FA669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EE7095-F31E-4F0F-862B-6142E8D1E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507741B-9072-45E7-860A-938CBA55BAD1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DA971-D526-48EB-8492-D042292D4B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921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5084974-40E7-4126-B817-056D42F6ED13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BBEF92-5338-4D21-9E3E-EFF33CE4D2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39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0C74B02-9560-4BFE-BD09-E6C545CA5826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D2C9051-5553-48C7-8D53-37D21DCD78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8BA3138-8879-43C2-8F88-4769ECA42822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B9EBBBE-4279-4EAF-8303-2E1DDBA0A7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fld id="{FA94DBBC-B505-4967-9072-B94C425658FF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DBF5F9">
                    <a:shade val="90000"/>
                  </a:srgb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5FF80BF-C35C-4543-9E79-AA045F6102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15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E042BDF-36EE-4A13-B02C-A796B9B4A3BF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0CF3418-5B22-4452-ACA2-FDDCE8E7E7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813BC7F-628B-4016-B2E0-17A6CD51238C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3FF6454-95B3-4796-B60A-5A821F0CE6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2DAA550-ABC5-478B-A800-D9950A2BC1D1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8167F6A-6B11-4C84-97E4-C91F028E1C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D49E29C-0424-4C17-85B7-35BF6CFF7ED9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67D694E-2B38-455C-906B-EFBA5E7BA9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1E56EEB-DCCB-4925-9241-EDFC5F53BCA9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8892F99-B2B3-4090-B1F4-8321256FDB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DC74D55-C66F-4555-9842-08C91189DB83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297AA5-E8A2-4464-A989-91B4AA7D83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29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45AFE450-1CD7-4777-97A8-84E0DE390D67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33DF3-38EF-44BF-8933-95756AFCFA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09295CA7-C819-483F-8958-29385CAC5B78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E615A-8E01-46F9-8885-F33ECC6E4B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2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67E0EAC-629D-415E-8C65-B41F96A4FE38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ACE3F-2EDE-4DEC-8E53-5EF05B4C0A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3780C3DE-3CF1-4C90-8F17-5E808A175AF0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B26AB-4ED2-49FA-8218-A5749C0A68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5FF7E53-6286-41AD-BF4A-4ECB60F64DC1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EDA79D5-3539-4388-9A83-EEA31EBC5E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15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15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2285609-4EBC-49BB-A8E6-4E6A5A9273A3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0F032-A8A4-4306-A505-3D921FEC30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6CBD9D0E-18D7-470D-BAFA-5D6162B2159D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Эффективное управление временем и ресурсами.                                                                                            </a:t>
            </a:r>
            <a:fld id="{D5E1CE6C-58DE-4526-9028-F1D083053F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14AECA8-9218-41CA-8562-8E5B7610099E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27AB5-DCA5-408D-BB11-1E40EDB04E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C126F33-574A-480B-9C0A-09ABAE5E2B79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BAAE9-F3CA-4826-95F5-B908F3B350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3FE82E2-9A64-4F58-B8CA-95B01EB3C7E9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D7C32-D218-40C4-88D0-C42AF51691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16B7C28-9BB0-44D2-83E7-6C1AF75149E6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4E91-0531-4DD8-9F13-154F1E9056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C351991-EDC1-4BF3-AFC1-892C63BDEF6A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47ED3D-3992-45D8-9CCB-C0DC35999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458948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5D774D-8B51-4DB2-992C-CEF67FE9AA90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D3FDD7A-FE2F-41E5-B359-E74BF30F03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341DC79-9DD4-4382-8209-C11358ACA62E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659ED7-BD0B-4BFD-ADCE-751B20BC0C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44E06CF-2D2A-4FBE-BCC3-2F252089EB00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994F413-E233-4431-A4B7-D71F0121C0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645C0F6-F584-47DF-BE36-753C4E46A112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80A594D-0E5A-4BEE-940E-75F1F741A7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0DFEAA7-D71B-4CDF-9C40-03259DBA4DB3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81BA323-ECD1-43A9-ACD9-D2D8C45D9F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2BFADDC-EA0C-4901-B1D5-D8BDE13A3932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53B6CB7-94B0-41FE-A82E-C156F096FF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C74AA13-489C-4587-A1AB-5F0F7B07F5EA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D201648-BF5C-43DE-B035-15B66FEE3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6352F30-AE01-4762-9145-F05EC938117B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0A92C13-6E42-4662-8AEF-1CCB8679A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6894051-3240-4E16-81A1-57021451072A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1BE1683-D7E3-44BC-BB3D-53BF7B9ECB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712EDB5-38F1-442A-8CC8-CE57F0C045FF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3A70730-CD97-4EC6-AB2F-BBBEE2DD13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47077-F4C9-46CD-8BCB-AD76D9E13D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818C7-2484-46EA-8DED-C9540F07F9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5AED1-B45C-4DCE-8ACA-2C20A0FD3A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B78A-C29C-4B36-8FE5-D62685A019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5C3B794-313D-4279-9CB0-8BA2466BC8F6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B85AA55-F406-4ABA-8867-E56C3AF0D3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E61D3-4FE6-46EC-971B-3D04AF2AF0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CAE6B-EA9C-4200-AED5-61C92337A5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8D6B4-68AA-4082-B877-0BD735FA2D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2B73D-5B01-49B1-8FD1-89E4CB3E1C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8DA2F-23D2-4449-A00C-2EF2E5E14A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F97B9-092C-4E25-AC97-08B813F8B7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4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1ABF1-C3FF-4616-87AA-0E387FAC9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0DABBD8-89E6-4AE8-81E5-B89639BD269E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317A233-322E-423D-BFE0-CDA7BD12B2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776F529-7EA4-4BA2-BC6C-44D4CD3D6DB8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22F0870-2FCF-431A-9A98-C7CB5C36A1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E503012-766E-471F-B4B9-13B012B104BD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EE6FB2D-2192-4514-926B-9A5EBCEB48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71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6E68676-D727-4C09-BAB9-A8C367D1E0D0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AA4CE-8EFE-491B-A0BC-24C2C6DC6C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D835BF-0DF7-4774-BCE3-CAC899C08D15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030200D-023A-463D-88B7-3E1739580D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6C8EA27-B7C8-4928-9608-2B0FE2E6F5BB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C159835-6357-4BA5-B690-20E8D02A68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BCBDF95-B7C8-4CFE-9676-5095ADDCB900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FCF0181-133A-49CE-872D-1BC353D1BB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523AF3D-F565-457E-A524-A017B1CE80D1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5C09BAA-3BEE-4A4E-8A0C-CE7CB2BC7F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74B0473-5576-424C-A4AD-1B8910ED907F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ADEB797-645D-4462-AAF1-6C5DBAFF98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C3FDFD4-7799-4B53-9807-3D71E1EE4C4E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C04D35B-28DB-49A3-B6F2-CA4F2E1BB9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027F5B7-9A72-4DB4-A61B-4E5B9BA539C7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BDD5D47-9116-4F55-AF8F-966BD32C72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6AF0B64-2C1B-4AFC-B6C9-A8DE0D24C267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38A18E17-43E9-4522-9788-7016EC8E14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85982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7570FA8-7A86-490B-A156-BA23759A7D8D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8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855B3028-F183-423A-902A-6F86B8E8CF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CB2599B-F820-4EAF-B161-4944D2EA3AD8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4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6BFE3567-DF67-448F-BD1D-7A2255CCD4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EC67AFDA-C5D6-4E9D-B31F-A57EE8201929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37AA0-DFC1-48E4-969E-B899FC66FF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A19118-CA4E-4BC1-B175-43AE90D1B207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3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463A3A37-F505-4174-9E1A-BA4D0A6476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A911BEB-FF10-47C9-89E4-0BCCFE535247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7B17EADB-188F-458F-8AA8-5976980353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>
            <a:extLst>
              <a:ext uri="{FF2B5EF4-FFF2-40B4-BE49-F238E27FC236}"/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  <a:headEnd/>
            <a:tailEnd/>
          </a:ln>
          <a:effectLst>
            <a:outerShdw dist="6350" dir="12899787" algn="tl" rotWithShape="0">
              <a:srgbClr val="000000">
                <a:alpha val="46999"/>
              </a:srgbClr>
            </a:outerShdw>
          </a:effectLst>
        </p:spPr>
        <p:txBody>
          <a:bodyPr rot="1080000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C046574-0DCB-4EFA-B692-D889E75DF362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0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12D586A0-5F3B-47B0-AA7B-E348B6CDEC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07936D5-5B28-44DB-8CB5-40784EA7710E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8ED2229E-EBF3-4CAD-862C-C1AC7D63DA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1C2AC9-AE16-42E6-9B6F-470EEB83BAC2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nstantia" panose="02030602050306030303" pitchFamily="18" charset="0"/>
              </a:defRPr>
            </a:lvl1pPr>
          </a:lstStyle>
          <a:p>
            <a:pPr>
              <a:defRPr/>
            </a:pPr>
            <a:fld id="{7C369DB9-F9F2-4EFA-872D-5EF1BF1C11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ый треугольник 3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flipV="1">
            <a:off x="7938" y="6350"/>
            <a:ext cx="9128125" cy="6837363"/>
          </a:xfrm>
          <a:prstGeom prst="rtTriangle">
            <a:avLst/>
          </a:prstGeom>
          <a:gradFill rotWithShape="1">
            <a:gsLst>
              <a:gs pos="0">
                <a:srgbClr val="C9C2D1">
                  <a:alpha val="9999"/>
                </a:srgbClr>
              </a:gs>
              <a:gs pos="70000">
                <a:srgbClr val="C9C2D1">
                  <a:alpha val="3699"/>
                </a:srgbClr>
              </a:gs>
              <a:gs pos="100000">
                <a:srgbClr val="C9C2D1">
                  <a:alpha val="999"/>
                </a:srgbClr>
              </a:gs>
            </a:gsLst>
            <a:lin ang="7980000" scaled="1"/>
          </a:gradFill>
          <a:ln>
            <a:noFill/>
          </a:ln>
          <a:extLst/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8" name="Равнобедренный треугольник 4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5400000" flipV="1">
            <a:off x="7554119" y="308769"/>
            <a:ext cx="1893888" cy="1295400"/>
          </a:xfrm>
          <a:prstGeom prst="triangle">
            <a:avLst>
              <a:gd name="adj" fmla="val 51324"/>
            </a:avLst>
          </a:prstGeom>
          <a:gradFill rotWithShape="1">
            <a:gsLst>
              <a:gs pos="0">
                <a:srgbClr val="897527"/>
              </a:gs>
              <a:gs pos="60001">
                <a:srgbClr val="EDCC47"/>
              </a:gs>
              <a:gs pos="100000">
                <a:srgbClr val="F9DF8D"/>
              </a:gs>
            </a:gsLst>
            <a:lin ang="15480000" scaled="1"/>
          </a:gradFill>
          <a:ln>
            <a:noFill/>
          </a:ln>
          <a:extLst/>
        </p:spPr>
        <p:txBody>
          <a:bodyPr vert="eaVert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  <a:latin typeface="+mn-lt"/>
              <a:cs typeface="+mn-cs"/>
            </a:endParaRPr>
          </a:p>
        </p:txBody>
      </p:sp>
      <p:cxnSp>
        <p:nvCxnSpPr>
          <p:cNvPr id="9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>
            <a:off x="6467475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flipV="1"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6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30E0399-EF98-4E5E-BF92-0A5E45F3A593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2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DF71D-08C7-48CD-90D6-3390450BE1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4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4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086EC9D-1F0B-4B3F-90EA-049E51223DEB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16332-DAA9-42E3-9AED-731B113239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ый треугольник 6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2013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77D426C-5C83-4CF8-8901-3F16C2E99267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1" name="Нижний колонтитул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16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0BB25-B349-4AA2-BE6B-71135E3B51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ый треугольник 2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4" name="Прямая соединительная линия 3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Дата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6B92585-E2FD-47AA-BA91-9F3AC8B112F7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7" name="Нижний колонтитул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7672D-F47D-48CE-B5A0-44452AEC41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46221EF-4AEB-46F0-AC8E-659E22CEB8BF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A399C553-DFDB-47FE-946A-670F7B523C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719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6D8C08F-CAAC-4B49-B80E-EF30D527AAC0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F93E6-5691-4726-BFC0-D676B0E85E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107113" y="6556375"/>
            <a:ext cx="2105025" cy="3016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9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964898A-8FC0-41DE-BA90-2892F8BCCBBC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9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1575" y="6557963"/>
            <a:ext cx="4946650" cy="301625"/>
          </a:xfrm>
        </p:spPr>
        <p:txBody>
          <a:bodyPr/>
          <a:lstStyle>
            <a:lvl1pPr>
              <a:defRPr sz="9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8488" y="6556375"/>
            <a:ext cx="3635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BAC88A0-A823-4656-B4FC-87C0A3AAB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C26D4E8-3FE3-4B8D-BC2D-C7818E734A5F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29A15-7F0D-4379-8A69-80C1CB7F7F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>
            <a:extLst>
              <a:ext uri="{FF2B5EF4-FFF2-40B4-BE49-F238E27FC236}"/>
            </a:extLst>
          </p:cNvPr>
          <p:cNvSpPr/>
          <p:nvPr/>
        </p:nvSpPr>
        <p:spPr>
          <a:xfrm>
            <a:off x="7938" y="14288"/>
            <a:ext cx="9128125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/>
            </a:extLst>
          </p:cNvPr>
          <p:cNvCxnSpPr/>
          <p:nvPr/>
        </p:nvCxnSpPr>
        <p:spPr>
          <a:xfrm>
            <a:off x="0" y="6350"/>
            <a:ext cx="9136063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/>
            </a:extLst>
          </p:cNvPr>
          <p:cNvCxnSpPr/>
          <p:nvPr/>
        </p:nvCxnSpPr>
        <p:spPr>
          <a:xfrm rot="10800000" flipV="1">
            <a:off x="6467475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29A665D-F3D0-4B8A-A587-45DFC479403B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1762C-0555-4909-A980-C49925290D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9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A13067B-E40A-4CA4-BCB8-837D233F327D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1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173D3-80B0-4AF5-93CF-C618AF658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9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0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9" y="185982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F6FF207-5D76-489F-A2A6-9EF3D4919799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3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F166F-0C85-4199-9F60-FC2FD5B792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6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7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B02AD32-27F4-4EB9-A8DB-2A880E8E3722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9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7E0C4-3741-4B9D-BF40-3D4419FED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4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5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6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7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38B6DE-9423-4B15-898D-133914C47DCA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8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58F11-CDC6-4107-89D3-F9E64203CF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8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9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02C5638-81CE-4DB2-8C48-BEBE239B6AA6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1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D6EA1-F56E-447D-9400-4577EFC547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13">
            <a:extLst>
              <a:ext uri="{FF2B5EF4-FFF2-40B4-BE49-F238E27FC236}"/>
            </a:extLst>
          </p:cNvPr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</a:endParaRPr>
          </a:p>
        </p:txBody>
      </p:sp>
      <p:sp>
        <p:nvSpPr>
          <p:cNvPr id="6" name="Прямоугольный треугольник 5">
            <a:extLst>
              <a:ext uri="{FF2B5EF4-FFF2-40B4-BE49-F238E27FC236}"/>
            </a:extLst>
          </p:cNvPr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algn="ctr">
            <a:solidFill>
              <a:srgbClr val="FFFFFF"/>
            </a:solidFill>
            <a:bevel/>
            <a:headEnd/>
            <a:tailEnd/>
          </a:ln>
          <a:effectLst>
            <a:outerShdw dist="6350" dir="12899787" algn="tl" rotWithShape="0">
              <a:srgbClr val="000000">
                <a:alpha val="46999"/>
              </a:srgbClr>
            </a:outerShdw>
          </a:effectLst>
        </p:spPr>
        <p:txBody>
          <a:bodyPr rot="10800000" anchor="ctr"/>
          <a:lstStyle/>
          <a:p>
            <a:pPr algn="ctr">
              <a:defRPr/>
            </a:pPr>
            <a:endParaRPr lang="en-US" sz="1400">
              <a:solidFill>
                <a:prstClr val="white"/>
              </a:solidFill>
              <a:latin typeface="+mn-lt"/>
              <a:cs typeface="+mn-cs"/>
            </a:endParaRPr>
          </a:p>
        </p:txBody>
      </p:sp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9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9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F4AB1C9-14BE-4FF9-86C2-3EAE4FDEA8C9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0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A8CAC-FE8E-40A3-8958-7BF23E40CC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87E9DF3-E4E5-46F3-A62E-D6CE216E4F79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0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13FEB-2851-412F-B05B-7F7F68816B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A4F434F-DA7A-438B-9431-67EA4ACD2FBB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623AA-D2CC-40A5-8BF8-B335DEEB8E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  <p:transition spd="slow"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+mn-lt"/>
              <a:cs typeface="Arial" panose="020B0604020202020204" pitchFamily="34" charset="0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5EEB907-89DC-4EE0-A62D-F9AEBA4F702D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0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2C87A-2030-48D6-895A-EDBA1E9B10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>
            <a:extLst>
              <a:ext uri="{FF2B5EF4-FFF2-40B4-BE49-F238E27FC236}"/>
            </a:extLst>
          </p:cNvPr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Oval 7">
            <a:extLst>
              <a:ext uri="{FF2B5EF4-FFF2-40B4-BE49-F238E27FC236}"/>
            </a:extLst>
          </p:cNvPr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Oval 6">
            <a:extLst>
              <a:ext uri="{FF2B5EF4-FFF2-40B4-BE49-F238E27FC236}"/>
            </a:extLst>
          </p:cNvPr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7">
            <a:extLst>
              <a:ext uri="{FF2B5EF4-FFF2-40B4-BE49-F238E27FC236}"/>
            </a:extLst>
          </p:cNvPr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8">
            <a:extLst>
              <a:ext uri="{FF2B5EF4-FFF2-40B4-BE49-F238E27FC236}"/>
            </a:extLst>
          </p:cNvPr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4B5A8-D70E-40C5-9349-A2301A19CC00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0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C890F-F8F0-4369-9A31-9652CA24C4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5099A-FCEB-4EF0-91D6-5D838873AC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DD37-2BA5-4BFF-91B6-DEAA0EACCF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10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11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12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13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945"/>
            <a:ext cx="563701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614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BD144F6A-CE6D-45CA-B9DE-F9670FFB660B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1185C-243B-4695-B356-F794B07E26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43" y="4607512"/>
            <a:ext cx="5970495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28B42407-D77E-48B9-9DC9-AA6AE694CCB8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0CBAF-8D4D-40D6-ADC1-A8CFF04D7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3000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1C7F673A-7C17-42EE-87F5-8D2A34BD471C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19280-337B-4285-A527-6DB72010B3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8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1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32755EC7-A5CB-4CFF-B139-09C02BA71A4E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B5D1C-4A93-4643-B89F-EE64BC8908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6F08AEF-A91F-4056-8240-51640361CD43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8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6B91F-4528-4C7F-89C9-E5ADE1A81E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/>
            </a:extLst>
          </p:cNvPr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Rectangle 7">
            <a:extLst>
              <a:ext uri="{FF2B5EF4-FFF2-40B4-BE49-F238E27FC236}"/>
            </a:extLst>
          </p:cNvPr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Rectangle 8">
            <a:extLst>
              <a:ext uri="{FF2B5EF4-FFF2-40B4-BE49-F238E27FC236}"/>
            </a:extLst>
          </p:cNvPr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Oval 9">
            <a:extLst>
              <a:ext uri="{FF2B5EF4-FFF2-40B4-BE49-F238E27FC236}"/>
            </a:extLst>
          </p:cNvPr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fld id="{9D23FBA6-E311-43B0-A225-0D939497A8A4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7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B64FC-4C0C-43BB-99D0-3A0469460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6.xml"/><Relationship Id="rId9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9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9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9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8.xml"/><Relationship Id="rId10" Type="http://schemas.openxmlformats.org/officeDocument/2006/relationships/theme" Target="../theme/theme14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theme" Target="../theme/theme15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9.xml"/><Relationship Id="rId10" Type="http://schemas.openxmlformats.org/officeDocument/2006/relationships/image" Target="../media/image6.jpeg"/><Relationship Id="rId4" Type="http://schemas.openxmlformats.org/officeDocument/2006/relationships/slideLayout" Target="../slideLayouts/slideLayout78.xml"/><Relationship Id="rId9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Constantia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defRPr>
            </a:lvl1pPr>
          </a:lstStyle>
          <a:p>
            <a:pPr>
              <a:defRPr/>
            </a:pPr>
            <a:fld id="{B86FC592-A81E-4C26-8787-FAC0D609110D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22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Constanti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cs typeface="+mn-cs"/>
              </a:defRPr>
            </a:lvl1pPr>
          </a:lstStyle>
          <a:p>
            <a:pPr>
              <a:defRPr/>
            </a:pPr>
            <a:fld id="{41D7D9DC-6589-43AA-9C18-B9DC01AA2A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  <p:sp>
          <p:nvSpPr>
            <p:cNvPr id="13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Constantia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40" r:id="rId1"/>
    <p:sldLayoutId id="2147485541" r:id="rId2"/>
    <p:sldLayoutId id="2147485542" r:id="rId3"/>
    <p:sldLayoutId id="2147485543" r:id="rId4"/>
    <p:sldLayoutId id="2147485544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9421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42380C3-BCE4-40C1-89CC-C9A42550EA0A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5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panose="02030602050306030303" pitchFamily="18" charset="0"/>
                <a:cs typeface="+mn-cs"/>
              </a:defRPr>
            </a:lvl1pPr>
          </a:lstStyle>
          <a:p>
            <a:pPr>
              <a:defRPr/>
            </a:pPr>
            <a:fld id="{832B813B-A1D3-4B45-B1BF-7FA16CE15C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22" r:id="rId1"/>
    <p:sldLayoutId id="2147485623" r:id="rId2"/>
    <p:sldLayoutId id="2147485624" r:id="rId3"/>
    <p:sldLayoutId id="2147485625" r:id="rId4"/>
    <p:sldLayoutId id="2147485626" r:id="rId5"/>
    <p:sldLayoutId id="2147485627" r:id="rId6"/>
    <p:sldLayoutId id="2147485628" r:id="rId7"/>
    <p:sldLayoutId id="2147485629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34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lumMod val="65000"/>
                    <a:lumOff val="35000"/>
                  </a:prstClr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fld id="{40FF9A52-B176-4FA3-AB2E-6FCEDD0EA475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58813" y="6356350"/>
            <a:ext cx="2847975" cy="365125"/>
          </a:xfrm>
          <a:prstGeom prst="rect">
            <a:avLst/>
          </a:prstGeom>
        </p:spPr>
        <p:txBody>
          <a:bodyPr vert="horz" wrap="square" lIns="4572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595959"/>
                </a:solidFill>
                <a:latin typeface="Century Gothic" pitchFamily="34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595959"/>
                </a:solidFill>
                <a:latin typeface="Century Gothic" panose="020B0502020202020204" pitchFamily="34" charset="0"/>
                <a:cs typeface="+mn-cs"/>
              </a:defRPr>
            </a:lvl1pPr>
          </a:lstStyle>
          <a:p>
            <a:pPr>
              <a:defRPr/>
            </a:pPr>
            <a:fld id="{759CD64B-80AF-423A-B01A-36482F009C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30" r:id="rId1"/>
  </p:sldLayoutIdLst>
  <p:hf hdr="0" ftr="0" dt="0"/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Palatino Linotyp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7F7F7F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1600" kern="1200">
          <a:solidFill>
            <a:srgbClr val="7F7F7F"/>
          </a:solidFill>
          <a:latin typeface="+mj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7F7F7F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54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0DA50594-E1DB-4D15-B33E-9359CBF290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75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691608CA-DB79-4A94-A857-2225C0F418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95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811E766-7289-49B2-ABED-E7864D567ABB}" type="datetimeFigureOut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2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base">
              <a:spcBef>
                <a:spcPct val="0"/>
              </a:spcBef>
              <a:spcAft>
                <a:spcPct val="0"/>
              </a:spcAft>
              <a:defRPr sz="1100" b="1">
                <a:solidFill>
                  <a:prstClr val="black">
                    <a:lumMod val="50000"/>
                    <a:lumOff val="50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A156602-15B3-4DBF-8686-445D9A6CD3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31" r:id="rId1"/>
    <p:sldLayoutId id="2147485632" r:id="rId2"/>
    <p:sldLayoutId id="2147485633" r:id="rId3"/>
    <p:sldLayoutId id="2147485634" r:id="rId4"/>
    <p:sldLayoutId id="2147485635" r:id="rId5"/>
    <p:sldLayoutId id="2147485636" r:id="rId6"/>
    <p:sldLayoutId id="2147485637" r:id="rId7"/>
    <p:sldLayoutId id="2147485638" r:id="rId8"/>
    <p:sldLayoutId id="2147485639" r:id="rId9"/>
  </p:sldLayoutIdLst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98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5" name="Date Placeholder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54AA56D-025D-48C0-A065-63156DBD5623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16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7F7F7F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A7AAAE83-AA8F-42D5-B8D3-D2076E9B4C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40" r:id="rId1"/>
    <p:sldLayoutId id="2147485641" r:id="rId2"/>
  </p:sldLayoutIdLst>
  <p:hf hdr="0" ftr="0" dt="0"/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5F7CAE6-D0F4-45F2-ABED-E43B45113AC9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7B29DF7-0EA4-451D-8FF9-A60D9A58BD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45" r:id="rId1"/>
    <p:sldLayoutId id="2147485546" r:id="rId2"/>
    <p:sldLayoutId id="2147485547" r:id="rId3"/>
    <p:sldLayoutId id="2147485548" r:id="rId4"/>
    <p:sldLayoutId id="2147485549" r:id="rId5"/>
    <p:sldLayoutId id="2147485550" r:id="rId6"/>
    <p:sldLayoutId id="2147485551" r:id="rId7"/>
    <p:sldLayoutId id="2147485552" r:id="rId8"/>
    <p:sldLayoutId id="2147485553" r:id="rId9"/>
    <p:sldLayoutId id="2147485554" r:id="rId10"/>
    <p:sldLayoutId id="2147485555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945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EB8CC9DA-4070-411C-A981-487C212B6F98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E4F33707-0AB6-4C12-BACC-F3A20BC91D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56" r:id="rId1"/>
    <p:sldLayoutId id="2147485557" r:id="rId2"/>
    <p:sldLayoutId id="2147485558" r:id="rId3"/>
    <p:sldLayoutId id="2147485559" r:id="rId4"/>
    <p:sldLayoutId id="2147485560" r:id="rId5"/>
    <p:sldLayoutId id="2147485561" r:id="rId6"/>
    <p:sldLayoutId id="2147485562" r:id="rId7"/>
    <p:sldLayoutId id="2147485563" r:id="rId8"/>
    <p:sldLayoutId id="2147485564" r:id="rId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490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96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0EBFD1-DB93-4529-832B-C215FF66E678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554D8E9-833B-40A1-8911-C9C8F9A1DA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65" r:id="rId1"/>
    <p:sldLayoutId id="2147485566" r:id="rId2"/>
    <p:sldLayoutId id="2147485567" r:id="rId3"/>
    <p:sldLayoutId id="2147485568" r:id="rId4"/>
    <p:sldLayoutId id="2147485569" r:id="rId5"/>
    <p:sldLayoutId id="2147485570" r:id="rId6"/>
    <p:sldLayoutId id="2147485571" r:id="rId7"/>
    <p:sldLayoutId id="2147485572" r:id="rId8"/>
    <p:sldLayoutId id="2147485573" r:id="rId9"/>
    <p:sldLayoutId id="2147485574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63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939FEA17-69F7-42E7-BD74-0EE5A900677F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B4C21119-4527-42FA-8C0B-B81D67165D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75" r:id="rId1"/>
    <p:sldLayoutId id="2147485576" r:id="rId2"/>
    <p:sldLayoutId id="2147485577" r:id="rId3"/>
    <p:sldLayoutId id="2147485578" r:id="rId4"/>
    <p:sldLayoutId id="2147485579" r:id="rId5"/>
    <p:sldLayoutId id="2147485580" r:id="rId6"/>
    <p:sldLayoutId id="2147485581" r:id="rId7"/>
    <p:sldLayoutId id="2147485582" r:id="rId8"/>
    <p:sldLayoutId id="2147485583" r:id="rId9"/>
    <p:sldLayoutId id="2147485584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9B917DB2-B9D8-419C-8DAA-96AD6FB76D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85" r:id="rId1"/>
    <p:sldLayoutId id="2147485586" r:id="rId2"/>
    <p:sldLayoutId id="2147485587" r:id="rId3"/>
    <p:sldLayoutId id="2147485588" r:id="rId4"/>
    <p:sldLayoutId id="2147485589" r:id="rId5"/>
    <p:sldLayoutId id="2147485590" r:id="rId6"/>
    <p:sldLayoutId id="2147485591" r:id="rId7"/>
    <p:sldLayoutId id="2147485592" r:id="rId8"/>
    <p:sldLayoutId id="2147485593" r:id="rId9"/>
    <p:sldLayoutId id="2147485594" r:id="rId10"/>
    <p:sldLayoutId id="21474855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45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1CC51692-7736-44EE-8202-3F79C598379F}" type="datetimeFigureOut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+mn-cs"/>
              </a:defRPr>
            </a:lvl1pPr>
          </a:lstStyle>
          <a:p>
            <a:pPr>
              <a:defRPr/>
            </a:pPr>
            <a:fld id="{6582ECF0-6DBB-4A6C-862F-35408B528A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96" r:id="rId1"/>
    <p:sldLayoutId id="2147485597" r:id="rId2"/>
    <p:sldLayoutId id="2147485598" r:id="rId3"/>
    <p:sldLayoutId id="2147485599" r:id="rId4"/>
    <p:sldLayoutId id="2147485600" r:id="rId5"/>
    <p:sldLayoutId id="2147485601" r:id="rId6"/>
    <p:sldLayoutId id="2147485602" r:id="rId7"/>
    <p:sldLayoutId id="2147485603" r:id="rId8"/>
    <p:sldLayoutId id="2147485604" r:id="rId9"/>
    <p:sldLayoutId id="2147485605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8" name="Полилиния 7">
            <a:extLst>
              <a:ext uri="{FF2B5EF4-FFF2-40B4-BE49-F238E27FC236}"/>
            </a:extLst>
          </p:cNvPr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400">
              <a:solidFill>
                <a:prstClr val="black"/>
              </a:solidFill>
              <a:latin typeface="Constantia"/>
              <a:cs typeface="Arial" panose="020B0604020202020204" pitchFamily="34" charset="0"/>
            </a:endParaRPr>
          </a:p>
        </p:txBody>
      </p:sp>
      <p:sp>
        <p:nvSpPr>
          <p:cNvPr id="7578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7578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rgbClr val="04617B">
                    <a:shade val="90000"/>
                  </a:srgb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A9A87C0-ABC2-4EFD-8CDA-3D2EBDC0190E}" type="datetime1">
              <a:rPr lang="ru-RU"/>
              <a:pPr>
                <a:defRPr/>
              </a:pPr>
              <a:t>04.12.2024</a:t>
            </a:fld>
            <a:endParaRPr lang="ru-RU"/>
          </a:p>
        </p:txBody>
      </p:sp>
      <p:sp>
        <p:nvSpPr>
          <p:cNvPr id="22" name="Нижний колонтитул 21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45C75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8841B7A-9AB9-462E-A5F6-6E4BDE2FA5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7578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>
              <a:extLst>
                <a:ext uri="{FF2B5EF4-FFF2-40B4-BE49-F238E27FC236}"/>
              </a:extLst>
            </p:cNvPr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prstClr val="black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06" r:id="rId1"/>
    <p:sldLayoutId id="2147485607" r:id="rId2"/>
    <p:sldLayoutId id="2147485608" r:id="rId3"/>
    <p:sldLayoutId id="2147485609" r:id="rId4"/>
    <p:sldLayoutId id="2147485610" r:id="rId5"/>
    <p:sldLayoutId id="2147485611" r:id="rId6"/>
    <p:sldLayoutId id="2147485612" r:id="rId7"/>
    <p:sldLayoutId id="2147485613" r:id="rId8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499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fontAlgn="base">
              <a:spcBef>
                <a:spcPct val="0"/>
              </a:spcBef>
              <a:spcAft>
                <a:spcPct val="0"/>
              </a:spcAft>
              <a:defRPr sz="1000">
                <a:solidFill>
                  <a:prstClr val="white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23FBA51-8B82-49F8-9B84-5354C3DB5818}" type="datetime1">
              <a:rPr lang="ru-RU"/>
              <a:pPr>
                <a:defRPr/>
              </a:pPr>
              <a:t>04.12.2024</a:t>
            </a:fld>
            <a:endParaRPr lang="ru-RU" dirty="0"/>
          </a:p>
        </p:txBody>
      </p:sp>
      <p:sp>
        <p:nvSpPr>
          <p:cNvPr id="12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1650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4D6533DC-8392-4229-8309-494EE604F9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614" r:id="rId1"/>
    <p:sldLayoutId id="2147485615" r:id="rId2"/>
    <p:sldLayoutId id="2147485616" r:id="rId3"/>
    <p:sldLayoutId id="2147485617" r:id="rId4"/>
    <p:sldLayoutId id="2147485618" r:id="rId5"/>
    <p:sldLayoutId id="2147485619" r:id="rId6"/>
    <p:sldLayoutId id="2147485620" r:id="rId7"/>
    <p:sldLayoutId id="2147485621" r:id="rId8"/>
  </p:sldLayoutIdLst>
  <p:hf hdr="0" ftr="0" dt="0"/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E9D17F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E9D17F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DCCEA0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9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4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_____Microsoft_Office_Excel_97-20032.xls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179512" y="5230101"/>
            <a:ext cx="874858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3600" b="1" i="1" dirty="0">
                <a:solidFill>
                  <a:srgbClr val="FFFA04"/>
                </a:solidFill>
              </a:rPr>
              <a:t>БЮДЖЕТ</a:t>
            </a:r>
            <a:r>
              <a:rPr lang="ru-RU" altLang="ru-RU" sz="3600" dirty="0">
                <a:solidFill>
                  <a:srgbClr val="FFFA04"/>
                </a:solidFill>
              </a:rPr>
              <a:t>   </a:t>
            </a:r>
            <a:r>
              <a:rPr lang="ru-RU" altLang="ru-RU" sz="3600" b="1" i="1" dirty="0">
                <a:solidFill>
                  <a:srgbClr val="FFFA04"/>
                </a:solidFill>
              </a:rPr>
              <a:t>ДЛЯ ГРАЖДАН</a:t>
            </a:r>
          </a:p>
          <a:p>
            <a:pPr algn="ctr"/>
            <a:r>
              <a:rPr lang="en-US" altLang="ru-RU" b="1" i="1" dirty="0"/>
              <a:t>(</a:t>
            </a:r>
            <a:r>
              <a:rPr lang="ru-RU" altLang="ru-RU" b="1" i="1" dirty="0"/>
              <a:t>на основании  проекта решения </a:t>
            </a:r>
            <a:r>
              <a:rPr lang="ru-RU" altLang="ru-RU" b="1" i="1" dirty="0" smtClean="0"/>
              <a:t>земского собрания «О бюджете  Илек-</a:t>
            </a:r>
            <a:r>
              <a:rPr lang="ru-RU" altLang="ru-RU" b="1" i="1" dirty="0" err="1" smtClean="0"/>
              <a:t>Кошарского</a:t>
            </a:r>
            <a:r>
              <a:rPr lang="ru-RU" altLang="ru-RU" b="1" i="1" dirty="0" smtClean="0"/>
              <a:t> сельского поселения поселения на 2025 </a:t>
            </a:r>
            <a:r>
              <a:rPr lang="ru-RU" altLang="ru-RU" b="1" i="1" dirty="0"/>
              <a:t>год и на плановый период </a:t>
            </a:r>
            <a:r>
              <a:rPr lang="ru-RU" altLang="ru-RU" b="1" i="1" dirty="0" smtClean="0"/>
              <a:t>2026 </a:t>
            </a:r>
            <a:r>
              <a:rPr lang="ru-RU" altLang="ru-RU" b="1" i="1" dirty="0"/>
              <a:t>и 20</a:t>
            </a:r>
            <a:r>
              <a:rPr lang="en-US" altLang="ru-RU" b="1" i="1" dirty="0" smtClean="0"/>
              <a:t>2</a:t>
            </a:r>
            <a:r>
              <a:rPr lang="ru-RU" altLang="ru-RU" b="1" i="1" dirty="0" smtClean="0"/>
              <a:t>7годов</a:t>
            </a:r>
            <a:r>
              <a:rPr lang="ru-RU" altLang="ru-RU" b="1" i="1" dirty="0"/>
              <a:t>»</a:t>
            </a:r>
            <a:r>
              <a:rPr lang="en-US" altLang="ru-RU" b="1" i="1" dirty="0"/>
              <a:t>)</a:t>
            </a:r>
            <a:endParaRPr lang="ru-RU" altLang="ru-RU" b="1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375" y="171664"/>
            <a:ext cx="8144073" cy="5058438"/>
          </a:xfrm>
          <a:prstGeom prst="rect">
            <a:avLst/>
          </a:prstGeom>
        </p:spPr>
      </p:pic>
      <p:pic>
        <p:nvPicPr>
          <p:cNvPr id="11" name="Picture 3" descr="http://rakitromc.ru/media/site_platform_media/2018/12/19/coatofarmsofrakitnoyerayonsvg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63688" y="198438"/>
            <a:ext cx="926773" cy="1144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78308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000" y="188640"/>
            <a:ext cx="8640000" cy="6480000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827584" y="548680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Бюджетный процесс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900113" y="311150"/>
            <a:ext cx="74644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3200" b="1" i="1" dirty="0">
                <a:solidFill>
                  <a:srgbClr val="FFFF00"/>
                </a:solidFill>
                <a:latin typeface="Times New Roman" pitchFamily="18" charset="0"/>
              </a:rPr>
              <a:t>Участники бюджетного процесса</a:t>
            </a:r>
            <a:r>
              <a:rPr lang="ru-RU" sz="2800" b="1" i="1" dirty="0">
                <a:solidFill>
                  <a:srgbClr val="FFFF00"/>
                </a:solidFill>
                <a:latin typeface="Times New Roman" pitchFamily="18" charset="0"/>
              </a:rPr>
              <a:t>: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0"/>
            <a:ext cx="8136904" cy="79208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Участники бюджетного процесса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3568" y="5805264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Получатели бюджетных средств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908720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Земское собрание Илек-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Кошарского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 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1560" y="1628800"/>
            <a:ext cx="8064896" cy="576064"/>
          </a:xfrm>
          <a:prstGeom prst="roundRect">
            <a:avLst>
              <a:gd name="adj" fmla="val 18575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Контрольно-счетная комиссия Ракитянского района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2276872"/>
            <a:ext cx="8136904" cy="6480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Глава администрации Илек-</a:t>
            </a:r>
            <a:r>
              <a:rPr lang="ru-RU" alt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Кошарского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 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83568" y="2996952"/>
            <a:ext cx="8136904" cy="86409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Администрация Илек-</a:t>
            </a:r>
            <a:r>
              <a:rPr lang="ru-RU" alt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Кошарского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поселения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83568" y="3933056"/>
            <a:ext cx="8136904" cy="50405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Главные распорядители (</a:t>
            </a:r>
            <a:r>
              <a:rPr lang="ru-RU" alt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распорядители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бюджетных средств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83568" y="4509120"/>
            <a:ext cx="8136904" cy="57606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Главные администраторы (</a:t>
            </a:r>
            <a:r>
              <a:rPr lang="ru-RU" alt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администраторы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доходов бюджета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83568" y="5157192"/>
            <a:ext cx="8136904" cy="57606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Федерального казначейства по Белгородской области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07504" y="404664"/>
            <a:ext cx="8785671" cy="5040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b="1" dirty="0">
              <a:latin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Char char="•"/>
            </a:pPr>
            <a:endParaRPr lang="ru-RU" b="1" dirty="0">
              <a:solidFill>
                <a:schemeClr val="bg1"/>
              </a:solidFill>
            </a:endParaRPr>
          </a:p>
          <a:p>
            <a:pPr algn="ctr">
              <a:buFont typeface="Arial" charset="0"/>
              <a:buChar char="•"/>
            </a:pPr>
            <a:endParaRPr lang="ru-RU" b="1" i="1" dirty="0">
              <a:solidFill>
                <a:schemeClr val="bg1"/>
              </a:solidFill>
            </a:endParaRPr>
          </a:p>
          <a:p>
            <a:pPr algn="ctr"/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404664"/>
            <a:ext cx="8136904" cy="79208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Нормативно –правовые основы проведения публичных слушаний по проекту бюджета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7544" y="2996952"/>
            <a:ext cx="8208912" cy="144016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Порядок организации и проведения публичных слушаний определяется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уставом муниципального образования и (или) нормативными правовыми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актами представительного органа муниципального образования</a:t>
            </a:r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7544" y="1412776"/>
            <a:ext cx="8136904" cy="129614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7E7A3"/>
              </a:gs>
              <a:gs pos="50000">
                <a:schemeClr val="accent3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Федеральным законом от 06.10.2003 N 131-ФЗ "Об общих принципах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организации местного самоуправления в Российской Федерации»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предусмотрено проведение  публичных слушаний по проекту бюджета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" name="Picture 2" descr="C:\Users\budget2\AppData\Local\Temp\Rar$DIa0.934\5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4581128"/>
            <a:ext cx="3969873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536" y="116632"/>
            <a:ext cx="8352928" cy="16561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 на 2025 год и на плановый период 2026 и 2027 годов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1560" y="2060848"/>
            <a:ext cx="8352928" cy="864096"/>
          </a:xfrm>
          <a:prstGeom prst="roundRect">
            <a:avLst>
              <a:gd name="adj" fmla="val 14416"/>
            </a:avLst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2E4392"/>
                </a:solidFill>
                <a:latin typeface="Times New Roman" pitchFamily="18" charset="0"/>
                <a:cs typeface="Times New Roman" pitchFamily="18" charset="0"/>
              </a:rPr>
              <a:t>Ответственная и сбалансированная бюджетная политика в условиях существенной неопределенности и узких горизонтов планирования доходов бюджета</a:t>
            </a:r>
            <a:endParaRPr lang="ru-RU" b="1" dirty="0">
              <a:solidFill>
                <a:srgbClr val="2E439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39552" y="4581128"/>
            <a:ext cx="8352928" cy="57606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Финансовое обеспечение принятых приоритетных для поселения задач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9552" y="3789040"/>
            <a:ext cx="8352928" cy="648072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Концентрация финансовых ресурсов на достижении целей и результатов национальных проектов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1560" y="2996952"/>
            <a:ext cx="8352928" cy="648072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Гарантированное исполнение принятых социальных обязательств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9552" y="5445224"/>
            <a:ext cx="8352928" cy="57606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0738">
              <a:defRPr/>
            </a:pP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Сохранение бюджетной устойчивости  </a:t>
            </a:r>
            <a:r>
              <a:rPr lang="ru-RU" b="1" dirty="0" err="1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Илек-Кошарского</a:t>
            </a:r>
            <a:r>
              <a:rPr lang="ru-RU" b="1" dirty="0" smtClean="0">
                <a:solidFill>
                  <a:srgbClr val="1F4F7A"/>
                </a:solidFill>
                <a:latin typeface="Times New Roman" pitchFamily="18" charset="0"/>
                <a:cs typeface="Times New Roman" pitchFamily="18" charset="0"/>
              </a:rPr>
              <a:t> сельского поселения Ракитянского района</a:t>
            </a:r>
            <a:endParaRPr lang="ru-RU" b="1" dirty="0">
              <a:solidFill>
                <a:srgbClr val="1F4F7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332656"/>
            <a:ext cx="8496943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fontAlgn="ctr">
              <a:defRPr/>
            </a:pP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параметры бюджета  Илек-</a:t>
            </a:r>
            <a:r>
              <a:rPr lang="ru-RU" altLang="ru-RU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Кошарского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сельского поселения</a:t>
            </a:r>
          </a:p>
          <a:p>
            <a:pPr algn="ctr" fontAlgn="ctr">
              <a:defRPr/>
            </a:pP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на 2025 год и на плановый период  2026-2027 годы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3646549"/>
              </p:ext>
            </p:extLst>
          </p:nvPr>
        </p:nvGraphicFramePr>
        <p:xfrm>
          <a:off x="251520" y="1484784"/>
          <a:ext cx="8496945" cy="4195146"/>
        </p:xfrm>
        <a:graphic>
          <a:graphicData uri="http://schemas.openxmlformats.org/drawingml/2006/table">
            <a:tbl>
              <a:tblPr/>
              <a:tblGrid>
                <a:gridCol w="2088234"/>
                <a:gridCol w="2010302"/>
                <a:gridCol w="2189601"/>
                <a:gridCol w="2208808"/>
              </a:tblGrid>
              <a:tr h="8051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План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2243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4F6228"/>
                          </a:solidFill>
                          <a:latin typeface="Times New Roman"/>
                        </a:rPr>
                        <a:t>ДОХОДЫ,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6807,9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5779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6037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243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них: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57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собственные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2490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2774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2634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4416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4317,9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3005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3403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648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66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дотация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4164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2836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3228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6588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 субвенции,  иные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межбюджетные трансферты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153,9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169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175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5170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4F6228"/>
                          </a:solidFill>
                          <a:latin typeface="Times New Roman"/>
                        </a:rPr>
                        <a:t>РАСХОДЫ, всего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6807,9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5779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6037</a:t>
                      </a:r>
                      <a:endParaRPr lang="ru-RU" sz="1400" b="1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347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Дефицит (-),профицит (+)</a:t>
                      </a: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031" marR="7031" marT="70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332656"/>
            <a:ext cx="8496944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19088" indent="-319088" algn="ctr">
              <a:buClr>
                <a:srgbClr val="C3260C"/>
              </a:buClr>
              <a:buSzPct val="128000"/>
              <a:buFont typeface="Georgia" pitchFamily="18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Показатели 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 собственных доходов бюджета Илек-Кошарского сельского поселения в 2024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году, прогноз на 2025-2027 годы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Group 1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76959256"/>
              </p:ext>
            </p:extLst>
          </p:nvPr>
        </p:nvGraphicFramePr>
        <p:xfrm>
          <a:off x="323528" y="1052736"/>
          <a:ext cx="8524875" cy="1917383"/>
        </p:xfrm>
        <a:graphic>
          <a:graphicData uri="http://schemas.openxmlformats.org/drawingml/2006/table">
            <a:tbl>
              <a:tblPr/>
              <a:tblGrid>
                <a:gridCol w="2274887"/>
                <a:gridCol w="931863"/>
                <a:gridCol w="847725"/>
                <a:gridCol w="873125"/>
                <a:gridCol w="866775"/>
                <a:gridCol w="830262"/>
                <a:gridCol w="976313"/>
                <a:gridCol w="923925"/>
              </a:tblGrid>
              <a:tr h="317500">
                <a:tc rowSpan="2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роста, %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21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2027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2025 к оценке 2024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2026 к прогнозу 2025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прогноза 2027 к прогнозу 2026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868363">
                <a:tc>
                  <a:txBody>
                    <a:bodyPr/>
                    <a:lstStyle/>
                    <a:p>
                      <a:pPr marL="3175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Собственные  доходы бюджета Илек-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Кошарского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сельского поселения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2532,5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98,32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111,41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0738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Pct val="130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0404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94,95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FCC8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04664"/>
            <a:ext cx="8568952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319088" indent="-319088" algn="ctr">
              <a:buClr>
                <a:srgbClr val="C3260C"/>
              </a:buClr>
              <a:buSzPct val="128000"/>
              <a:buFont typeface="Georgia" pitchFamily="18" charset="0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Динамика поступления собственных доходов  бюджета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Илек-Кошарского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сельского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поселения в разрезе источников </a:t>
            </a:r>
            <a:r>
              <a:rPr lang="ru-RU" b="1" noProof="1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2024-2027 годах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551682" name="Object 2"/>
          <p:cNvGraphicFramePr>
            <a:graphicFrameLocks noChangeAspect="1"/>
          </p:cNvGraphicFramePr>
          <p:nvPr/>
        </p:nvGraphicFramePr>
        <p:xfrm>
          <a:off x="323850" y="1133475"/>
          <a:ext cx="8602663" cy="4941888"/>
        </p:xfrm>
        <a:graphic>
          <a:graphicData uri="http://schemas.openxmlformats.org/presentationml/2006/ole">
            <p:oleObj spid="_x0000_s4697090" name="Worksheet" r:id="rId4" imgW="8029530" imgH="4638585" progId="Excel.Sheet.8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3528" y="476672"/>
            <a:ext cx="8712968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Расходы  бюджета    Илек-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Кошарского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сельского  поселения </a:t>
            </a:r>
          </a:p>
          <a:p>
            <a:pPr algn="ctr">
              <a:defRPr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 2024-2027 годы</a:t>
            </a: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3043100"/>
              </p:ext>
            </p:extLst>
          </p:nvPr>
        </p:nvGraphicFramePr>
        <p:xfrm>
          <a:off x="1259632" y="1556792"/>
          <a:ext cx="7689276" cy="4042085"/>
        </p:xfrm>
        <a:graphic>
          <a:graphicData uri="http://schemas.openxmlformats.org/drawingml/2006/table">
            <a:tbl>
              <a:tblPr/>
              <a:tblGrid>
                <a:gridCol w="360040"/>
                <a:gridCol w="1224136"/>
                <a:gridCol w="936104"/>
                <a:gridCol w="864096"/>
                <a:gridCol w="864096"/>
                <a:gridCol w="864096"/>
                <a:gridCol w="864096"/>
                <a:gridCol w="864096"/>
                <a:gridCol w="848516"/>
              </a:tblGrid>
              <a:tr h="3534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п/п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2024 год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(оценка)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</a:t>
                      </a:r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год,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тыс.руб.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Темп роста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39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2025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к 2024 году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год к 2025 году, %</a:t>
                      </a:r>
                    </a:p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к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2026году, 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353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 расходов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7524,2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6807,9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5779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6037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90,48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84,89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104,46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353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их них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706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1.1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 счет собственных доходных источников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2532,5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2490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2774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2634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98,32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111,41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94,95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  <a:tr h="7069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1.2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 счет межбюджетных трансфертов</a:t>
                      </a: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2380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2975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1479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1479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125,00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49,71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accent6"/>
                          </a:solidFill>
                          <a:latin typeface="Times New Roman"/>
                        </a:rPr>
                        <a:t>100,00</a:t>
                      </a:r>
                      <a:endParaRPr lang="ru-RU" sz="1400" b="0" i="0" u="none" strike="noStrike" dirty="0">
                        <a:solidFill>
                          <a:schemeClr val="accent6"/>
                        </a:solidFill>
                        <a:latin typeface="Times New Roman"/>
                      </a:endParaRPr>
                    </a:p>
                  </a:txBody>
                  <a:tcPr marL="7200" marR="7200" marT="72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7E7A3"/>
                        </a:gs>
                        <a:gs pos="50000">
                          <a:schemeClr val="accent3">
                            <a:lumMod val="40000"/>
                            <a:lumOff val="60000"/>
                          </a:schemeClr>
                        </a:gs>
                        <a:gs pos="100000">
                          <a:srgbClr val="C7E7A3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99392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0" name="Схема 9"/>
          <p:cNvGraphicFramePr/>
          <p:nvPr/>
        </p:nvGraphicFramePr>
        <p:xfrm>
          <a:off x="179512" y="476672"/>
          <a:ext cx="8784976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71600" y="-171400"/>
            <a:ext cx="72570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Разделы классификации расходов бюджета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54050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332656"/>
            <a:ext cx="914400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Илек-Кошарского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сельского поселения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2023-2027 годы в отраслевом разрезе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10" name="Group 27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06122097"/>
              </p:ext>
            </p:extLst>
          </p:nvPr>
        </p:nvGraphicFramePr>
        <p:xfrm>
          <a:off x="827584" y="1025352"/>
          <a:ext cx="7962388" cy="5499101"/>
        </p:xfrm>
        <a:graphic>
          <a:graphicData uri="http://schemas.openxmlformats.org/drawingml/2006/table">
            <a:tbl>
              <a:tblPr/>
              <a:tblGrid>
                <a:gridCol w="1152128"/>
                <a:gridCol w="864096"/>
                <a:gridCol w="582075"/>
                <a:gridCol w="720081"/>
                <a:gridCol w="576063"/>
                <a:gridCol w="576064"/>
                <a:gridCol w="720080"/>
                <a:gridCol w="576064"/>
                <a:gridCol w="504056"/>
                <a:gridCol w="720080"/>
                <a:gridCol w="504056"/>
                <a:gridCol w="467545"/>
              </a:tblGrid>
              <a:tr h="114054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 за 2024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(оценка)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2024Г.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2025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2025г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2025 г к 2024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2026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2026г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2026 г к 2025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на 2027 год         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расходов в 2027г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2027 г к 2026 году (%)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910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 вопросы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2417,4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104,24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95,60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2484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103,11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56868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136,4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,153,9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112,83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109,81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103,55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61915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244,7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4896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72,66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888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1963,7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46,34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1336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146,81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101,57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47,83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5845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2380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31,6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43,7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1479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25,6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49,71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1479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31037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Условно утвержденные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2,4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213,87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  <a:tr h="43126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7524,2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6807,9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90,48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5779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84,89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6037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104,46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467544" y="188640"/>
            <a:ext cx="8280920" cy="6552728"/>
          </a:xfrm>
          <a:prstGeom prst="round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ОСНОВНЫЕ ПОНЯТИЯ.</a:t>
            </a:r>
          </a:p>
          <a:p>
            <a:pPr algn="ctr"/>
            <a:endParaRPr lang="ru-RU" sz="8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Бюджет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это смета поступления и расходования денежных средств организации/государства/семьи за определенный промежуток времени с указанием источников доходов и направлений расходов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Виды бюджета</a:t>
            </a:r>
          </a:p>
          <a:p>
            <a:pPr algn="just"/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В зависимости от целей выделяют следующие виды бюджетов: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государственный (федеральный, региональный, местный)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бюджет предприятия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семейный (личный)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Государственный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Государственный бюджет бывает нескольких уровней: 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Федеральный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- предназначен для финансового обеспечения всех задач и функций государства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Региональный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предназначен для аккумулирования средств и финансирования задач, возложенных на органы государственного управления регионального уровня</a:t>
            </a:r>
            <a:endParaRPr lang="ru-RU" sz="1600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Муниципальный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предназначен для выполнения функций и задач в социально-экономической сфере относимых к полномочиях местных органов власти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Местный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низовое звено всей бюджетной системы РФ. В первую очередь он используется для финансового обеспечения функций и задач муниципального управления</a:t>
            </a:r>
          </a:p>
          <a:p>
            <a:pPr algn="just"/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Бюджетные отношения в России регламентированы 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Бюджетным кодексом.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ru-RU" dirty="0" smtClean="0">
                <a:solidFill>
                  <a:schemeClr val="tx1"/>
                </a:solidFill>
                <a:effectLst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251520" y="188640"/>
            <a:ext cx="8712968" cy="25922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alt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Программно-целевое планирование бюджета   Илек-</a:t>
            </a:r>
            <a:r>
              <a:rPr lang="ru-RU" alt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Кошарского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поселения.</a:t>
            </a:r>
          </a:p>
          <a:p>
            <a:pPr algn="ctr">
              <a:defRPr/>
            </a:pPr>
            <a:endParaRPr lang="ru-RU" altLang="ru-RU" sz="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проекте бюджета Илек-</a:t>
            </a:r>
            <a:r>
              <a:rPr lang="ru-RU" alt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Кошарского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поселения на 2025 – 2027 г.г.  расходы на реализацию муниципальной программы «Социально-экономическое развитие Илек-</a:t>
            </a:r>
            <a:r>
              <a:rPr lang="ru-RU" alt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Кошарского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поселения» составляют: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год –38,5 % в общем объеме расходов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 год – 40,4% в общем объеме расходов</a:t>
            </a:r>
          </a:p>
          <a:p>
            <a:pPr marL="107950" indent="-179388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2027 год – 39,0% в общем объеме расходов</a:t>
            </a: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endParaRPr lang="ru-RU" alt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качестве непрограммных расходов содержание  органов местного </a:t>
            </a:r>
          </a:p>
          <a:p>
            <a:pPr marL="107950" indent="-179388" algn="ctr">
              <a:lnSpc>
                <a:spcPct val="85000"/>
              </a:lnSpc>
              <a:buSzPct val="100000"/>
              <a:defRPr/>
            </a:pP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самоуправления, резервный фонд, иные расходы</a:t>
            </a:r>
          </a:p>
        </p:txBody>
      </p:sp>
      <p:pic>
        <p:nvPicPr>
          <p:cNvPr id="437145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284984"/>
            <a:ext cx="8654543" cy="288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459432"/>
            <a:ext cx="9143999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3528" y="0"/>
            <a:ext cx="8424936" cy="11849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Информация о  расходах </a:t>
            </a:r>
          </a:p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на реализацию муниципальной программы и непрограммной части </a:t>
            </a:r>
          </a:p>
          <a:p>
            <a:pPr algn="ctr"/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бюджета Илек-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Кошарского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сельского  поселения на 2025 – 20</a:t>
            </a:r>
            <a:r>
              <a:rPr lang="en-US" alt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7  годы </a:t>
            </a:r>
            <a:r>
              <a:rPr lang="ru-RU" altLang="ru-RU" sz="1700" b="1" dirty="0" smtClean="0">
                <a:latin typeface="Times New Roman" pitchFamily="18" charset="0"/>
                <a:cs typeface="Times New Roman" pitchFamily="18" charset="0"/>
              </a:rPr>
              <a:t>(тыс. руб.)</a:t>
            </a:r>
          </a:p>
        </p:txBody>
      </p:sp>
      <p:graphicFrame>
        <p:nvGraphicFramePr>
          <p:cNvPr id="435302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86335621"/>
              </p:ext>
            </p:extLst>
          </p:nvPr>
        </p:nvGraphicFramePr>
        <p:xfrm>
          <a:off x="323850" y="1184939"/>
          <a:ext cx="8377238" cy="5111085"/>
        </p:xfrm>
        <a:graphic>
          <a:graphicData uri="http://schemas.openxmlformats.org/presentationml/2006/ole">
            <p:oleObj spid="_x0000_s4590599" name="Worksheet" r:id="rId5" imgW="8696390" imgH="4257630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0" name="Picture 3" descr="ws_F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988840"/>
            <a:ext cx="1168400" cy="108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ws_F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3213100"/>
            <a:ext cx="1130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ws_F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150" y="4292600"/>
            <a:ext cx="1152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275857" y="1988840"/>
            <a:ext cx="4267944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Белгородская область </a:t>
            </a:r>
            <a:r>
              <a:rPr lang="ru-RU" sz="2000" b="1" i="1" dirty="0" err="1" smtClean="0">
                <a:solidFill>
                  <a:srgbClr val="000000"/>
                </a:solidFill>
                <a:latin typeface="Times New Roman" pitchFamily="18" charset="0"/>
              </a:rPr>
              <a:t>Ракитянский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 район </a:t>
            </a:r>
          </a:p>
          <a:p>
            <a:pPr>
              <a:lnSpc>
                <a:spcPts val="2388"/>
              </a:lnSpc>
            </a:pPr>
            <a:r>
              <a:rPr lang="ru-RU" sz="2000" b="1" i="1" u="sng" dirty="0" smtClean="0">
                <a:solidFill>
                  <a:srgbClr val="000000"/>
                </a:solidFill>
                <a:latin typeface="Times New Roman" pitchFamily="18" charset="0"/>
              </a:rPr>
              <a:t>с Илек-Кошары </a:t>
            </a:r>
            <a:r>
              <a:rPr lang="ru-RU" sz="2000" b="1" i="1" u="sng" dirty="0" err="1" smtClean="0">
                <a:solidFill>
                  <a:srgbClr val="000000"/>
                </a:solidFill>
                <a:latin typeface="Times New Roman" pitchFamily="18" charset="0"/>
              </a:rPr>
              <a:t>ул.Советская</a:t>
            </a:r>
            <a:r>
              <a:rPr lang="ru-RU" sz="2000" b="1" i="1" u="sng" dirty="0" smtClean="0">
                <a:solidFill>
                  <a:srgbClr val="000000"/>
                </a:solidFill>
                <a:latin typeface="Times New Roman" pitchFamily="18" charset="0"/>
              </a:rPr>
              <a:t> д.25__</a:t>
            </a:r>
          </a:p>
          <a:p>
            <a:pPr>
              <a:lnSpc>
                <a:spcPts val="2388"/>
              </a:lnSpc>
            </a:pPr>
            <a:r>
              <a:rPr lang="ru-RU" sz="2000" b="1" i="1" u="sng" dirty="0" smtClean="0">
                <a:solidFill>
                  <a:srgbClr val="000000"/>
                </a:solidFill>
                <a:latin typeface="Times New Roman" pitchFamily="18" charset="0"/>
              </a:rPr>
              <a:t>8(47245)21-1-39_________</a:t>
            </a:r>
            <a:endParaRPr lang="ru-RU" sz="2000" b="1" i="1" u="sng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361094" y="4485875"/>
            <a:ext cx="4608834" cy="441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1663"/>
              </a:lnSpc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</a:rPr>
              <a:t>Электронный адрес: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</a:rPr>
              <a:t> rakita88@yandex.ru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5536" y="116632"/>
            <a:ext cx="8352928" cy="1152128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124200" y="4293096"/>
            <a:ext cx="6019800" cy="1516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Глава администрации </a:t>
            </a:r>
          </a:p>
          <a:p>
            <a:pPr algn="ctr">
              <a:lnSpc>
                <a:spcPts val="2388"/>
              </a:lnSpc>
            </a:pP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Илек-</a:t>
            </a:r>
            <a:r>
              <a:rPr lang="ru-RU" sz="2000" b="1" i="1" dirty="0" err="1" smtClean="0">
                <a:solidFill>
                  <a:srgbClr val="000000"/>
                </a:solidFill>
                <a:latin typeface="Times New Roman" pitchFamily="18" charset="0"/>
              </a:rPr>
              <a:t>Кошарского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</a:rPr>
              <a:t> сельского поселения    </a:t>
            </a:r>
            <a:r>
              <a:rPr lang="ru-RU" sz="2000" b="1" i="1" dirty="0" err="1" smtClean="0">
                <a:solidFill>
                  <a:srgbClr val="000000"/>
                </a:solidFill>
                <a:latin typeface="Times New Roman" pitchFamily="18" charset="0"/>
              </a:rPr>
              <a:t>Л.В.Артеменко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endParaRPr lang="ru-RU" sz="16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2388"/>
              </a:lnSpc>
            </a:pPr>
            <a:r>
              <a:rPr lang="ru-RU" i="1" dirty="0" smtClean="0">
                <a:solidFill>
                  <a:srgbClr val="000000"/>
                </a:solidFill>
                <a:latin typeface="Times New Roman" pitchFamily="18" charset="0"/>
              </a:rPr>
              <a:t>Тел.8 (47245) 21-1-39</a:t>
            </a:r>
            <a:endParaRPr lang="ru-RU" b="1" i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116632"/>
            <a:ext cx="8352928" cy="34563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ru-RU" sz="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  <a:p>
            <a:pPr algn="ctr"/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Разработан администрацией Илек-</a:t>
            </a:r>
            <a:r>
              <a:rPr lang="ru-RU" alt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Кошарского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поселения  по проекту бюджета  Илек-</a:t>
            </a:r>
            <a:r>
              <a:rPr lang="ru-RU" alt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Кошарского</a:t>
            </a:r>
            <a:r>
              <a:rPr lang="ru-RU" alt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сельского  поселения на 2025 и плановый период 2026 и 2027 годов</a:t>
            </a:r>
          </a:p>
          <a:p>
            <a:pPr algn="ctr"/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2555776" y="404664"/>
            <a:ext cx="4104456" cy="1512168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Функции</a:t>
            </a:r>
          </a:p>
          <a:p>
            <a:pPr lvl="0" algn="ctr"/>
            <a:r>
              <a:rPr lang="ru-RU" b="1" dirty="0" smtClean="0">
                <a:solidFill>
                  <a:schemeClr val="tx1"/>
                </a:solidFill>
              </a:rPr>
              <a:t>местного бюджета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95536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Формирование доходной части бюджета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419872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Исполнение расходной части бюджета</a:t>
            </a:r>
          </a:p>
        </p:txBody>
      </p:sp>
      <p:sp>
        <p:nvSpPr>
          <p:cNvPr id="11" name="Овал 10"/>
          <p:cNvSpPr/>
          <p:nvPr/>
        </p:nvSpPr>
        <p:spPr>
          <a:xfrm>
            <a:off x="6300192" y="2276872"/>
            <a:ext cx="2448272" cy="1296144"/>
          </a:xfrm>
          <a:prstGeom prst="ellipse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 smtClean="0">
                <a:solidFill>
                  <a:schemeClr val="tx1"/>
                </a:solidFill>
              </a:rPr>
              <a:t>Контроль за </a:t>
            </a:r>
            <a:r>
              <a:rPr lang="ru-RU" sz="1300" b="1" dirty="0" smtClean="0">
                <a:solidFill>
                  <a:schemeClr val="tx1"/>
                </a:solidFill>
              </a:rPr>
              <a:t>образованием и использованием бюджетных средств</a:t>
            </a:r>
            <a:endParaRPr lang="ru-RU" sz="1300" b="1" dirty="0">
              <a:solidFill>
                <a:schemeClr val="tx1"/>
              </a:solidFill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323528" y="3789040"/>
          <a:ext cx="2664296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Схема 13"/>
          <p:cNvGraphicFramePr/>
          <p:nvPr/>
        </p:nvGraphicFramePr>
        <p:xfrm>
          <a:off x="3347864" y="3789040"/>
          <a:ext cx="2880320" cy="18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Штриховая стрелка вправо 14"/>
          <p:cNvSpPr/>
          <p:nvPr/>
        </p:nvSpPr>
        <p:spPr>
          <a:xfrm rot="8028691">
            <a:off x="1780207" y="1774197"/>
            <a:ext cx="1092939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Штриховая стрелка вправо 15"/>
          <p:cNvSpPr/>
          <p:nvPr/>
        </p:nvSpPr>
        <p:spPr>
          <a:xfrm rot="2867522">
            <a:off x="6345884" y="1778459"/>
            <a:ext cx="1060743" cy="2044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Штриховая стрелка вправо 16"/>
          <p:cNvSpPr/>
          <p:nvPr/>
        </p:nvSpPr>
        <p:spPr>
          <a:xfrm rot="5400000">
            <a:off x="4426964" y="1989860"/>
            <a:ext cx="360040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1511659" y="3609021"/>
            <a:ext cx="216025" cy="144016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Штриховая стрелка вправо 18"/>
          <p:cNvSpPr/>
          <p:nvPr/>
        </p:nvSpPr>
        <p:spPr>
          <a:xfrm rot="5400000">
            <a:off x="4535995" y="3609021"/>
            <a:ext cx="216025" cy="144016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8" name="Диаграмма 7"/>
          <p:cNvGraphicFramePr/>
          <p:nvPr/>
        </p:nvGraphicFramePr>
        <p:xfrm>
          <a:off x="899592" y="404664"/>
          <a:ext cx="7425208" cy="3896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539552" y="4365104"/>
            <a:ext cx="7992888" cy="2016224"/>
          </a:xfrm>
          <a:prstGeom prst="round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доходной части бюджета Илек-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Кошарского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сельского поселения</a:t>
            </a:r>
          </a:p>
          <a:p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Налоговые поступления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Неналоговые поступления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260648"/>
            <a:ext cx="8352928" cy="1080120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Формирование доходной части бюджета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3095749" cy="2987997"/>
          </a:xfrm>
          <a:prstGeom prst="rect">
            <a:avLst/>
          </a:prstGeom>
          <a:solidFill>
            <a:srgbClr val="E0FE9E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2513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Налоговые доходы:</a:t>
            </a:r>
          </a:p>
          <a:p>
            <a:pPr algn="ctr">
              <a:lnSpc>
                <a:spcPts val="1813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 Налог на доходы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физических лиц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</a:t>
            </a:r>
            <a:r>
              <a:rPr lang="ru-RU" altLang="ru-RU" sz="1600" i="1" dirty="0" smtClean="0">
                <a:solidFill>
                  <a:srgbClr val="FF0000"/>
                </a:solidFill>
                <a:latin typeface="Times New Roman" pitchFamily="18" charset="0"/>
              </a:rPr>
              <a:t>Акцизы</a:t>
            </a:r>
            <a:endParaRPr lang="ru-RU" altLang="ru-RU" sz="1600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   Единый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сельскохозяйственный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налог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Земельный налог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Налог на имущество физических лиц</a:t>
            </a:r>
            <a:endParaRPr lang="ru-RU" altLang="ru-RU" sz="1600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Государственная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пошлина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Прочие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налоговые доходы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419475" y="1654175"/>
            <a:ext cx="3097213" cy="3718967"/>
          </a:xfrm>
          <a:prstGeom prst="rect">
            <a:avLst/>
          </a:prstGeom>
          <a:solidFill>
            <a:srgbClr val="CCEC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513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Неналоговые доходы:</a:t>
            </a:r>
          </a:p>
          <a:p>
            <a:pPr algn="ctr">
              <a:lnSpc>
                <a:spcPts val="1813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Аренда земли (за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земельные участки, за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земельные участки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государственная.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собственность, 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которые не разграничена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или за земли после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разграничения)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Аренда  имущества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 smtClean="0">
                <a:solidFill>
                  <a:srgbClr val="000000"/>
                </a:solidFill>
                <a:latin typeface="Times New Roman" pitchFamily="18" charset="0"/>
              </a:rPr>
              <a:t>Доходы </a:t>
            </a: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от реализации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имущества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Доходы от продажи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земельных участков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Штрафы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659563" y="1666875"/>
            <a:ext cx="2305050" cy="2236788"/>
          </a:xfrm>
          <a:prstGeom prst="rect">
            <a:avLst/>
          </a:prstGeom>
          <a:solidFill>
            <a:srgbClr val="FFCC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2225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Безвозмездные</a:t>
            </a:r>
          </a:p>
          <a:p>
            <a:pPr algn="ctr">
              <a:lnSpc>
                <a:spcPts val="1925"/>
              </a:lnSpc>
            </a:pPr>
            <a:r>
              <a:rPr lang="ru-RU" altLang="ru-RU" b="1" i="1" dirty="0">
                <a:solidFill>
                  <a:srgbClr val="333399"/>
                </a:solidFill>
                <a:latin typeface="Times New Roman" pitchFamily="18" charset="0"/>
              </a:rPr>
              <a:t>поступления:</a:t>
            </a:r>
          </a:p>
          <a:p>
            <a:pPr algn="ctr">
              <a:lnSpc>
                <a:spcPts val="1838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Дотации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Субсидии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Субвенции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Иные межбюджетные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трансферты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Прочие безвозмездные</a:t>
            </a:r>
          </a:p>
          <a:p>
            <a:pPr algn="ctr">
              <a:lnSpc>
                <a:spcPts val="1925"/>
              </a:lnSpc>
            </a:pPr>
            <a:r>
              <a:rPr lang="ru-RU" altLang="ru-RU" sz="1600" i="1" dirty="0">
                <a:solidFill>
                  <a:srgbClr val="000000"/>
                </a:solidFill>
                <a:latin typeface="Times New Roman" pitchFamily="18" charset="0"/>
              </a:rPr>
              <a:t>поступления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251520" y="1700808"/>
            <a:ext cx="4392488" cy="2016224"/>
          </a:xfrm>
          <a:prstGeom prst="octagon">
            <a:avLst>
              <a:gd name="adj" fmla="val 29287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i="1">
              <a:solidFill>
                <a:srgbClr val="000000"/>
              </a:solidFill>
            </a:endParaRPr>
          </a:p>
          <a:p>
            <a:pPr algn="ctr"/>
            <a:endParaRPr lang="ru-RU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4751387" y="1628801"/>
            <a:ext cx="4213101" cy="2160240"/>
          </a:xfrm>
          <a:prstGeom prst="octagon">
            <a:avLst>
              <a:gd name="adj" fmla="val 30106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i="1">
              <a:solidFill>
                <a:srgbClr val="000000"/>
              </a:solidFill>
            </a:endParaRPr>
          </a:p>
          <a:p>
            <a:pPr algn="ctr"/>
            <a:endParaRPr lang="ru-RU"/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539750" y="1700808"/>
            <a:ext cx="4032250" cy="1880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ts val="2513"/>
              </a:lnSpc>
            </a:pPr>
            <a:endParaRPr lang="ru-RU" altLang="ru-RU" sz="1200" b="1" i="1" dirty="0"/>
          </a:p>
          <a:p>
            <a:pPr algn="ctr">
              <a:lnSpc>
                <a:spcPts val="2513"/>
              </a:lnSpc>
            </a:pPr>
            <a:r>
              <a:rPr lang="ru-RU" altLang="ru-RU" sz="1200" i="1" dirty="0"/>
              <a:t>Налог на доходы с физических лиц, земельный налог, налог на имущество физических лиц, единый сельскохозяйственный налог, </a:t>
            </a:r>
            <a:r>
              <a:rPr lang="ru-RU" altLang="ru-RU" sz="1200" i="1" dirty="0" smtClean="0"/>
              <a:t>госпошлина</a:t>
            </a:r>
            <a:r>
              <a:rPr lang="ru-RU" altLang="ru-RU" sz="1200" i="1" dirty="0"/>
              <a:t>, штрафы, арендные платежи</a:t>
            </a:r>
          </a:p>
          <a:p>
            <a:endParaRPr lang="ru-RU" sz="1200" i="1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859339" y="1700809"/>
            <a:ext cx="428466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altLang="ru-RU" sz="1200" i="1" dirty="0"/>
              <a:t>Налог на доходы с физических лиц,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земельный налог, </a:t>
            </a:r>
            <a:endParaRPr lang="ru-RU" altLang="ru-RU" sz="1200" i="1" dirty="0" smtClean="0"/>
          </a:p>
          <a:p>
            <a:pPr algn="ctr">
              <a:lnSpc>
                <a:spcPct val="150000"/>
              </a:lnSpc>
            </a:pPr>
            <a:r>
              <a:rPr lang="ru-RU" altLang="ru-RU" sz="1200" i="1" dirty="0" smtClean="0"/>
              <a:t>единый </a:t>
            </a:r>
            <a:r>
              <a:rPr lang="ru-RU" altLang="ru-RU" sz="1200" i="1" dirty="0"/>
              <a:t>сельскохозяйственный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налог, </a:t>
            </a:r>
            <a:r>
              <a:rPr lang="ru-RU" altLang="ru-RU" sz="1200" i="1" dirty="0" smtClean="0"/>
              <a:t>арендные </a:t>
            </a:r>
            <a:r>
              <a:rPr lang="ru-RU" altLang="ru-RU" sz="1200" i="1" dirty="0"/>
              <a:t>платежи, </a:t>
            </a:r>
          </a:p>
          <a:p>
            <a:pPr algn="ctr">
              <a:lnSpc>
                <a:spcPct val="150000"/>
              </a:lnSpc>
            </a:pPr>
            <a:r>
              <a:rPr lang="ru-RU" altLang="ru-RU" sz="1200" i="1" dirty="0"/>
              <a:t>госпошлина, штрафы</a:t>
            </a:r>
            <a:endParaRPr lang="ru-RU" sz="12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827584" y="0"/>
            <a:ext cx="2736304" cy="1323439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Плательщики - физические лица, индивидуальные предприниматели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5148064" y="188640"/>
            <a:ext cx="3456384" cy="707886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Плательщики - юридические лица</a:t>
            </a:r>
            <a:endParaRPr lang="ru-RU" sz="2000" dirty="0"/>
          </a:p>
        </p:txBody>
      </p:sp>
      <p:sp>
        <p:nvSpPr>
          <p:cNvPr id="17" name="Штриховая стрелка вправо 16"/>
          <p:cNvSpPr/>
          <p:nvPr/>
        </p:nvSpPr>
        <p:spPr>
          <a:xfrm rot="5400000">
            <a:off x="2194716" y="1413796"/>
            <a:ext cx="360040" cy="213985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6408203" y="1088742"/>
            <a:ext cx="648071" cy="288032"/>
          </a:xfrm>
          <a:prstGeom prst="stripedRightArrow">
            <a:avLst/>
          </a:prstGeom>
          <a:gradFill>
            <a:gsLst>
              <a:gs pos="0">
                <a:srgbClr val="BCE292"/>
              </a:gs>
              <a:gs pos="50000">
                <a:srgbClr val="EDF2BE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2096" y="3803527"/>
            <a:ext cx="3623767" cy="2963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611" y="3855757"/>
            <a:ext cx="4746527" cy="2640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graphicFrame>
        <p:nvGraphicFramePr>
          <p:cNvPr id="9" name="Диаграмма 8"/>
          <p:cNvGraphicFramePr/>
          <p:nvPr/>
        </p:nvGraphicFramePr>
        <p:xfrm>
          <a:off x="395536" y="3501008"/>
          <a:ext cx="8424936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2843808" y="980728"/>
          <a:ext cx="5616624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1772816"/>
            <a:ext cx="30643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Финансирование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расходов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7584" y="332656"/>
            <a:ext cx="7776864" cy="707886"/>
          </a:xfrm>
          <a:prstGeom prst="rect">
            <a:avLst/>
          </a:prstGeom>
          <a:gradFill>
            <a:gsLst>
              <a:gs pos="0">
                <a:srgbClr val="BCE292"/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rgbClr val="BCE6D0"/>
              </a:gs>
            </a:gsLst>
            <a:lin ang="16200000" scaled="1"/>
          </a:gradFill>
          <a:ln w="28575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Структура расходной части бюджета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Илек-Кошарского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сельского поселения</a:t>
            </a:r>
            <a:endParaRPr lang="ru-RU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95536" y="260648"/>
            <a:ext cx="8352928" cy="1656184"/>
          </a:xfrm>
          <a:prstGeom prst="roundRect">
            <a:avLst/>
          </a:prstGeom>
          <a:gradFill>
            <a:gsLst>
              <a:gs pos="0">
                <a:srgbClr val="BCE292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превышение расходов бюджета над его</a:t>
            </a:r>
            <a:r>
              <a:rPr lang="ru-RU" alt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доходами</a:t>
            </a:r>
          </a:p>
          <a:p>
            <a:endParaRPr lang="ru-RU" alt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Профицит бюджета</a:t>
            </a:r>
            <a:r>
              <a:rPr lang="ru-RU" alt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– превышение доходов над его расходами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988840"/>
            <a:ext cx="7416824" cy="46719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68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434688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46883" name="AutoShape 4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4" name="AutoShape 5" descr="1675595615_top-fon-com-p-fon-dlya-prezentatsii-powerpoint-neitralni-17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46886" name="Text Box 12"/>
          <p:cNvSpPr txBox="1">
            <a:spLocks noChangeArrowheads="1"/>
          </p:cNvSpPr>
          <p:nvPr/>
        </p:nvSpPr>
        <p:spPr bwMode="auto">
          <a:xfrm>
            <a:off x="8805863" y="6667500"/>
            <a:ext cx="0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113"/>
              </a:lnSpc>
            </a:pPr>
            <a:endParaRPr lang="ru-RU" altLang="ru-RU" sz="120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335618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4367362" name="AutoShape 2" descr="data:image/png;base64,iVBORw0KGgoAAAANSUhEUgAAAo4AAADwCAYAAACOueV4AAAAAXNSR0IArs4c6QAAIABJREFUeF7snQmUHFX1/7+3ejIJyQQQZId0dYJssoOAogICiggCLihuPxQUFUSSrg6I+ndE2dLVE2QTEVH8iSj6EwQUEZXFFRQEEWRLujogs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Bs1+5omfCWUpZua7edTqivTDphFXQMSkAJKAElsLYQUMVxLVnJnS7hviVL8RIAp90p9fRi08dPpefabWdN11cma3oFtH8loASUgBJY2wio4riWrKib531B+NM4TOeZwKPNx6GdNd6EMlnjS6ADUAJKQAkogbWMQFcpjjPO5VelUtiZU5gFIE3ANiFjMwI2AfAqAH0ApgGYzEAPASkAywEsrf57HsCTAJ4gwmMhcE9qBe5deAaZk7quL1udwxv3TMJucLA7hdgNhN0B7AhgknRyBPy66NEhUvlOl1Mmnb5COj4loASUgBLoJgIdqzhuez5vPdyD/SnEPuxgZzB2BrDlaoDLAO5jxk2pFG5YOIf+shr6WGNNZny+hIFPiwdAuCDI0myxfBcKKpMuXDQdshJQAkpACXQEgY5SHGcN8LblEGeBsD8YM9YQoQeJcVlqMr77+Kn08hoaw7h16+b5dhAOkDbIjBNLOfqWVL4b5ZRJN66ajlkJKAEloAQ6gUBHKY6ZPJ/ChIs6AQyAF4hxHr+Ci4J+WtYhY7IeRtrn5wh4tbQiOdi3OIfulsp3o5wy6cZV0zErASWgBJRAJxDoLMWxwFcw44ROALNyDIRFTogTFuboVx01LsFgtr2QNxkewrMC0VERXsqY/kyOXrGo01WiyqSrlksHqwSUgBJQAh1GoKMUR9dnY1+4l4QRA38nxm/ZwV+cMh5zUghoEl7a+gUseXIjpJYOoq9nPWxKZWxPjL2Z8FYAr5O03UCGGbj41dORveckWpGwjQmvVrmSPbByTW0Tj3Fh4JFxPFprizJZa5dWJ6YElIASUAITQKBjFMcD+7kn6MNiAFNazHshGFc4ZVy98AxaZMsnPZ93pDJOq3hVm1NN43FtVYzHMQ3j3d3ihZ32+dMVj/NLLCZ5Q+DRURbyXSeqTLpuyXTASkAJKAEl0EEEOkZxnJXnncuEB5qwWciML5bS+CGOpXK7/Kp9fRfAHgnauh8pHBjMphcT1J3QKrbew8Q4u5ijL0zoICe4M2UywcC1OyWgBJSAElirCHSM4pgp8IeY8b9j6BLO75mELz1+Kpl4jONWtr2QJ69YjiuI8CHbRonw+xWEQ5+cQyY+ZMcW12dzTX2geICM44Ic/UAs34WCyqQLF02HrASUgBJQAh1DoHMUR599BrJ1ZIpBFrNAZGItjn/pZyfdh+8Q8OEEjV8VeHR8gnoTVsXN87OgKDi6qKQYuyzI0d9Fwl0qpEy6dOF02EpACSgBJdARBDpJcfwVAwfXUflS4NFZq5OUOXkcHsKdAPax7YeAjxQ9GntKatvQapBP4D28YuPpmNZNzj+22JSJLTGVVwJKQAkoASWwKoGOURwbxNZjAjJFj0qre9Fcn3cAcD+AXsu+/tMLbPeoR/+2rLfaxd0BPgAhbpd2ZLzUSx7tIpXvRjll0o2rpmNWAkpACSiBTiLQEYpjlF4whSdqwUx0zuR0nvNE8KwXh/H1IEfylH7WHSSrkMB7+JrAow8k6607aimT7lgnHaUSUAJKQAl0LoGOUBxnFviIkHFjLSYGPlTy6OqJQpe5gDfjYRQBrGfZZ5mAWRNxMmozrozPFzNwsrQOA58veXSOVL4b5ZRJN66ajlkJKAEloAQ6iUBHKI4Zn7/AwFdqwLw87GDzifZazvj8PQY+aLtABBSKHtmfVtp2ZCFv6z1MjHcWc7SK8m7RXVeIKpOuWCYdpBJQAkpACXQwgc5QHPP8Yya8u4bT5YFHJ000N3eAD0OImxP0+1JPLzYb75BBCcaxsorr8zMANpW2wYyZpRyZE9e1tiiTtXZpdWJKQAkoASUwQQQ6QnF0fX4cwH9T3RFeH2TpTxPE4L/KVj9PQR/+E5O9puGwHMKRC7N000SPuVF/W53DG0/qhY3DzotBFhuttrBHHQBFmXTAIugQlIASUAJKoOsJdITi2EkUba8za8b+ncCjj3bCXDI+v5mBOyzGcmvgkcnlvdYWZbLWLq1OTAkoASWgBCaQgCqOdbBtHShWVicsCrKUnsC1a9qVW+BPgXGpdCzrQqpBZSJ9GlROCSgBJaAElEBzAqo41rFJF/hkYlyc5KHhFLYszaZ/JanbrM6sPG9adnA4A28gxs4A0iBsCMYUACYN48sAngZQAuEfHOIuAo4G4SPicTh4ezCHfmHkZ57HM8JJeDsDexFjdxA2A2N9BvoIeKna1wIQfj5MuOnJOfRPcT/jJKhMGoPcLM/T1iMcCsIBYOzJwEwibATGZACLMbJ+/yHgwZBwL0L8seThT2uzicI4PXJtNWPMJHomRb/J/QjYA8CWADYE4AB4HsADAH7TC1yZNCbsrAJvEzKODhn7EGE3AJtV+zB7xNNg/JEd3FBajOvQT2FbE9LKmOHzTkQ4yAH2YGA7MFwg2ienEWEIjMWVTGiLCXiKgAdMnFxO4Y7SbPqH4hsfArMGeNsy42AGdibG9gxkCFgfwPRqTOZXAPybEEVLuY+B3y1l3PpMjsz/X+Olm/drVRzrFcc8v4UIv07yVBHhqGKWbkhSt75OusAHUYi5IJgrZPOCWS2FgeHJwBZDjCNBOBHA6wFInwvzArqqXMYXnjidnlotA6xpVJk0JjxzgHcphziVRiIC2IWTIiwC4/vUgwuKp5FxqBIX1+dFALYRV2ggyIw3lHL0x7g23AJ/DYxT4+Ri/044P8jSGaNyrs/mud0itl4jAcKFQZY+26xuZoD34RCfZ+BwAnoEfSwlwv8rzkFBqsybUGZlxukE7C/83T4Cxv8EObpLMB4c2M89QV/0cWr3XDVqPIVMMJsCSb/1Mm6ejwLhepu6nMJO46moVX9nHybAxLvdymYsNbIPMeH7U4Zx4SOnk/mYiy3pPB9DhJ/ECsYL3BZ49JZ4sbES6QLPIUbBpm64Ahst+hwZn4FxK9vM41mpFD4OxrGVd0/GumHCEmJcVwbmL/LoHuv641BhTe3X4zD0lU1IFYTx7LOj24pO3HqQLFsNY3aQowvameDMPB9SBs4lwt7ttCOty8AgjZxGJXt5mo4ISxj4SClL/yft10ZOmTSmNSvPOw8T5hNwiA3PJrKLwTg7eAV5yYmUO583RDlyJGun8NT1sP5DJ9NgXCOZAv+OOVKO2iuM44Ic/cA0Yk7pygyj/CYqxBgo5ihbX9mdx5vDwSUA3pWkYSJ8q5gl8xHXtGQKvBszvgngdQn6GALwvsCjWEXMnce7w8FfE/RRX+WlwCNzypqouD7/v8pO82WLysvdQfTd3k/DFnUairp5PpAJnx+n39lIH4znKieTZxY9uiJufOk8n0WEL8bJxf2dgYtKHiX6+HJ9vrJyq2Vjw/9U4FFS5XrMVNIF3oNCfBWEtws/kOJwoHJS+ePUMLILz6DEe0BsJzUCa3K/thmnRFYVxzpKbb4QvxZ4dJoEfL1MdGwN5EH45Hj9MJKMo406IQifDrL0jTbaWKWqMmlM0nCZQvhS5ep5tvAkS74khJ8OE46Li6GaLrAxnfi9vOGGksXAo5mSNlyfjQnI5hLZFjJPpRwcsGAOmSgOyOT5SCYkvyGoO700bVZPxsxLdqN2xsqEU0pZMsrn2Jeoz2dWNu5+AJOS9mE+GBnYd5FHD7VqI13gjxHjW0n7Ga1nrglLHr0paTuZsSHb4pq6v6IY7x4n1HLueTZXnxeDcHg77cTUvSyYgVNwLJWbybkFvh6Mo8ZhDCcFHl2epB3X57stP1JuCTw6LElftXWixBxlDIBx3Gp6L75oFGLJR1TSuXTCfp107M3qqeJYR6Z6NbMiIegfBh6937Zu5nzenlP42SohiZo0YmxlCPCHHfxq/Zfx3NB62HSFg9cRwfR7TDsvE9txN5BnZhxSytFv2m1LmTQmOLPA24UcKTvbt8u4Rf0bAo9iX1Tm2shJ4QAKcUBkV2nsb20K4adBlo6WVjGpSUMHO5QdbA/GYQQcEVP3DwCuZcLfyoT7n5xDL9TLz5zHrwmdyE7qYAIOArCxdDz1TmVpn7MEzBsn05LnJ5eRqb3O3PZCnjy8AleCo6vStgsBPyt6FMcQM+bzzFQZe1aU7D2N7SxG7DTFMWLNQAm4pOjRKUkHnfb5MQK2ldYn4OqiRx+SytfLVW3d83FX9EYBr9iSXsDANb29WDA0hFkOcC6Ad4r7bvABUlt3r2/wpOcWY1eHsHfV9tzcRhl7d6sPBybsX8qS+U3YFWZyC9Gt1DRpxfFIiuEW+H3g6ORe/JuUjq9OjolxajFHiXwbWvXZSft1QjYNq6ni2ACL6/PSJLEcGbip5NGRNgtUPYK/BYRNYusRzg22wRebfZ1GV2SEb63mL+S4YT6BFHYNZpP5kktUlEljbK7PbwNgrlklV37XMuOCcgr3OYQtnDLMS9uchot+80w4oZQlc3ImKtWUncZJS1wY+GrJI+sruEhhdXA7AVs368xcQ00bxAcf6idzLSsqaZ/fRYDc3ILQH2Qpuj7N5Pmr5jpT1JFQiBifKObIXEcjUhqHorSshwqri8RC4LVxp471DUV2Zg6iU1uLkvi0q+pEYOwsbWy9Pxd4dJ7F+CLRLft5am9fdMIqOQB4JOXgiNET7JV99bOT6cMNDLxD2L+5rdnfJnZxgqtjOMPYcOEZZBzkrEranLwSFlpVInw0yNJ3rOqMCl/LqfSiyATnMxb17wQwf8UQfrvBBli+bCl2DIFPAzhe3AbjY0GOvi2WjxHs5P263TmKXiLtdtJt9dM+P1e5onh1gnFbGR+7ed4XhFsqD/wGsX0J7SfTPv+IgPfEtreqgPGMvpoZt0yajAd6X8BLy6Zgc56EA5mjK1HRdeLKJo2Cm6UzLccQiSuTxtTcPL8fhO8BSMVwZSac2Ejpc/N8KQifEq7Lo4FH4lNNY4caEm4Vth2JEeHYYpZ+ZFNHojRW3v+XB4OVeVp6D7sF/lLF8MlcAYsKE75QytLZrs/G2cacMo13uT7w6Bhcyyl3EX5c8QwVn85KB1I5MfNKHlk5PSRy1mDsJ3XIqR97dU+wSgjBjCNKOTK3OOIy8zzegCfhZ0Jb2gXlMt7czCmwqlw/Jv1QMx+EgUfmOlZU0nn+s40dPANPljxK5MiWxKQjBPZO4nxSVdyNI5D5SJYU82H42cCjyxoJ24RhM46ijoP9i3PIXMu3VTp9v25rchYPdbv9dFV912fzVWbc+m3L7YFH5rortqTn8xZUhvHqindKIVwQZGl2bKNG8fL5EZjwEMLCjK9kXsFZzYzIZ5zLr3ImwVw9i+2F2IRAGMQ2QT8tEw4jElMmjWlVPWevE9kzjtiZfr1RS7YnReRgX+kmWvnNmOdzwGa9AexYMe14WFqnOv7bWnlyE3BO0aNEJ38JPrpOJ0KRGdfWzeFvTDhrMuOOsBdDw8txOBMuSvAxWgo8cht6lBN+C8I5Qy/jzr4+TF0BHFcJmeVXw5BIkRq5EeXUotgq2ADCpYz1k4ZBqXi+f6KyT1rZThPgFj0SOzkapTHsgXm2zDV8XFkcprD7otnU8hTO9dl4ru8T11j178uDGZjWytZxZTv97LjTYZzZpgrbNs44v6go7saxxLq4ef6cedYsKobDDvri7KTr23P7eQr14SZjNiLsazkcHD0aSq5ZHcvf9aNTB7GLzU1Ffb/dsF8L+TYV0xPHBmhcn40nXtzJzpiaUpuhnfq5d0kfbq+Gvolbwz9vPB3733MSxdpdbj3A6/WEkc2N+EondLDzojn0YKtBVO3AjIyNTc3xgUdXxU1u9O/KpDGpasYbcypt4nbGlSsDj05oKjRycmXMMGTraHHdlODqbFkwA32iFyUQ2dk55eg30+zUhMGY005UA9dno8SKT1kr3zrmWsuEBam1/ZoXzMCZ9fNKJwvztYwZJxDh6po1LRPhjGKWjJK4SkkSMgXA3YFH+8Y9WLV/d3021/k2HuOPBR6JP2brx5IgKcPLgUfxtzjVjowN4QuLcbNYYRFeaWYKfIVZPynbFGHGgiw9EScfxS8MYU4zxYUZfilHOXGFGkG3wFdb2tXar3c/O+k+/FRgt/zfkdVESGj5/hrgXcIQf5POnQnZUpZsP4Kj5rtlv5ayaCanimMdmaotkdVJWU0TPwo8Mi+SliWd5zwRvDg5c3SecrDnwjlkAgTHlpk+vy4EbI7ZxS/vdIEvJ8bHYwfxXwHbqxdlUge3ajd4n9Cb+ImeXuz8+KlkbMEalqrjlwkILfuwYJwZ5Eh0BWt7dQbCvUGW9pI8T3FKY3TFBHys6NH/StprJFP93ZvAwNYfjNX22JgBtIoqYOvgUW3X7EWjHw3mv48OPDIfEmNK9dTMOADJ1nekhQWBR2KnE1PBdh7E+L9ijmzNZ1bOzy3wnWDYeGT/MfDoDdJnwdKEQ+wtbLtnSu1NXZ+NycJ10vlV5aw+5Gvbdn2+H8Cu4v4I1wVZsvmwsLYRtg0t5Pr8FwCi/QbAsz29mPH4qWT2SnHppv1aPKkmgl2rOFY2rw9WvOyMzVcnlasCj1oa41aDf94ruXZkwsWlLIkNhNN5NqcTsXHBRoFV7ID+UrEDEsWBM7HMKp6z5ipHWp4IPJohEVYmDSiNfIHfIo0dR4QPF7PU8veQIG7haYFHX4tdwyRXZ4Aot3tkmO/gdjCaPUtLmfFeW3u2+jm1Ha9QYIOcIKRM7TBXMOHoUpZ+3mo9XJ9NgG0b73ar06EkjipRUPMsfSX2OWoi4PpsHO3EJ4hM+GYpS+Z6O7ZkCvxOZvw0VnBEgDnE3qW5dK9EPu3zjTYnaFLnlYzPX2DAimdSm8Oqfa35oDLZp0TFmD+VcmTiboqKO8CHIYR5rqX6yMKhQezyVD8tEXVgfhDCw5rR9iT76Sp9d9N+LYXWQk66UOPQ1fg24fp8PoC549tqe63FfgUxU7qAOwl4o6CnpQgxM5hLYk9V2+wakkDDo+OsnlaZkAySK9OomujqRZk0fBQyec4xRaFdJOXRYAZ2irv2rdi/GuP770saNDIO4ciFWbopTr5qyvBonFzt3yXXQQKl8cUwxBGL5lK78STNFdOHKykav2szhxrZ2A9GI+v6bK625V6eNR0Q4zOScCFpnx+gkVAt0iK2y47mMOLQZ+WoAsbRQY6kytkq4874nGbAKtsMAacWPbooDoBJBTlpEv4himgx0thPAo/eHdfu6N8t1+KfgUdNowTU9un6/MOqiYR0KOHQIKbbKFqjDbs+71AJFm+VJtHG6W3783n68hSMGZTYcYcZ7yrlyOrENePzexgQO+LZRkjppv1a+tC0kutmxdF8oSQy9h0PcI3aIEKuke3RqGwmz8cywfzoJUV0IlO3oZgTwQMljRsZ6cuoZhOxCgJLId5cnEu/bTUeZTKWzjbn85ZOCo9U4nX2SdZSGjrH9dk4cbxX0qZxaOgFNpPkTrYOY2OUUsahC3P0q2ZjceezixGbxmanZ/9yHLxNasYRN+c2PkTFpx9JTxxNaKGSR6J1sz1xtPl4NAwzPp/IiDLWyEsbqQaTePQy4S2lLMXejqQLfBFxFKZKVGziIFafX5MjWVbsHCCNorWTrOFIytocYeU7y1LhMvVsUj26PptMa03TdjaY412BR/tZzD0SnTnAe4ch/mxRbxkG8SqJg2e37dcWDJqKdrPi+GQb+ULHg92YNgh4b9EjEzajYXELfE81gG58/4TX28T1Mg26Pv/bJliqA7xpoUe/ix/MiITrszmtEoeMkOTuViZj6afz/L9EEAUvNgGIlzE2j/NYrdoJmpODXuF63xp4ZPKkx5YEXragHmzeLDd2nNLIwONgvLWUI/mLOWYWrs+JPkSZcbA04L21HejImF9MMbZfkKNnYxdiJP7dMokZzMq2LOxYTZ20zxdaxtdrK9VgkmvZXmCTuA8ec5LGgDmdleQQN1N/KPDotbFrUBWw8UQ2NroM7CaJp2mcCF/pwysW4zYXwFaB9mvn6Oa5HyNZqqRFnOqxeppsbiqke5LxDk90ep0ozizjDaUc/TFu4t22X8fNR/L3rlQcqyFixmSBkEx4dcq0siPJ+HwoA78U9v+3wKPdhLKR2NYDvFVPCKNMSwtPLmOD2swUcRUzPvsMjMnN26JeS4NsZTKWXPXL2JzsSn+b3w48+ljc2rk+XyMMajza1GHNnDDq+0pwkvZs4NFmjcYcpzRWnEPuox4c1kzpjOPQ7O+uzyZfrfi6LGrH8oVs+2FnumDg5JJHl0rmZX3KFRnt2V37VWydb69mCZIMyYy/rVSDlqfkZkzPVGL6xaamdPN8FQgfEU3CcLLwtK3mKjcfaZJA/YaROId0Js+7MsE4q4hLfYYjccWRwPY/ZoL4er6SvUyc6tH12QRaj927asa7MMhiWxCxzRyMbNU210QcERfJb68b92sxgBaC0pfTePTVFW0ksB9ZOa9hBxs3SmtmBFyffyEOaiowtK+Hmfb57YTIwFharK8v0iM5cs+WdhB3Fa5MxpKsnISYzDDvkzIGEKvgZQr8EWaIQyNVwkSJPUerz7ZV7FACfl306JD6OVZPIMz1tNtk/nf29OLIVp7jFtxWila9kW0zHXGKseuCHP1d0ud2Pr96CHhOIlsj89TG0+FKQnFF6zDiZHCzZR9WsTRdn5+3ycPdbqpB2xBJzZ6tWibmajGViuwmZWGpRr7iZHEhRxzFfiLNLW1SyE4p4w3SD/h0nj9QF54pfrmFYWsaNeT6bBRgY+coKtJUj9XfgznokDvdVAPuiwZSL2TWpQ9N84E3apOBfMmjln4U3bhfJ+JXV0kVxzogrs8mldasBHCDStzCTKN61WNyk51FFOqDytiheDqZl7G4uHk+HQRxiq0kITKquXjHxI9rNkhmnFjKkfmqHFOUyVgmVVuZksU11FIMYqNWdjjuAB+AMMpOJN2gnx92sNuTc8g8r7ElSexQkxos8GhObeMCpfEGDOJ9Epuj2EHXCcyYx/s7DsQmG9XqNwceHS7tqxrf7Q6pfFXOKm1egjiOQ+4gpjUL/l8/VpMrfDiF2DiDdfUSpxpM9GwJbAVdn02aSLHXLxj/CHIUb1N4Lacyi3AVAx8UrvPTBOxnE6jc9dmExzKZisTFcbBrEltgE6JqxRAGLfYjc0R+RpAj47jaslg6k0RtiZX3Jj27PocWNznmNP57pRx9uNlEunG/jlsX6d9Vcawhte2FvP7wEMzJgz0XwveDLDXcMNIFPpkY0gTqUbYI6QKOytkGaU0SIsP12RgxG2NmWWnxpatMxiJMkO+4pfKSKfCHmKPwTFKlcRkTDi5l6Q+yBQZm+LyXA5gYafJSF0B55nk8I+yJHGEafnhVXxpvLXpkldJQOiC3wCeB0TBlWdM2LG2tMnk+xWSPkY7JyDFjpo0dp+uzyQ38PxZ9iK8VTZvpAh9ODKs0fpWMJYlTDSaIS2uYNf1YXblXWmbXIqBQ9Khl3N1IqXbwzYrH+WFC/g8z43Cb9Y3WwDLED4AVUwfRlyQTSqbAuzHDxJEVF2mqR9dnc1IvthkFcE/g0d7igdQJVhNMWMVlREw8ym7cr5Pyq69nryCNV88d2E6ijbE6j1bXsjYBbBm4ouSRTaDtaASWoR+MR/U7izm60WYZMgX+IjPOktZpFc5FmYyl6Ba41CJe4dgKTRwbtr2QN1kxhHMIOFG6VgAWV14SR0sdPVa+hAt8PDjKoCIutbbAEqWx2vAfAo/2F3diIZggM0lL555GXdsGg07iCev6bOILSlLmRUOMO1Gpn0eCnNxtpRq0jUtrxhuXJjORMgS8u+SRyZ88plRzK5v92sRVnC587G4IV+D4RZ+j/wjlV4rZes3bOvXUjidJrGRnGOmFZ5CxF25abFOfRg0R+oMsmZPiRGWnS7hvyVKYcHLiEpcJrhv3a/HkYwRVcawB5Pps0gyJckLXc2XCnqUs/bX+/1dPMc0GIcvmQHh/kCVpyJ6ou+rXlDH8FdvsiGIs1k3G1jmmWTgeZTI2RFGSF1q9faNxkEoxjieGSS0mDpgM4DFivKeYI3FartFHI5MU9PalAAAgAElEQVTnAhNWuXaO2XPKww6mmzy21YDk5qRxpmhDc/D2uLy0onbqhGwdPkxmiWbOPc36t8xbbK3UVeOsmj1AerpsPh7nFnOUlzKzjapgnqt2Ug0m8ODmpYzprSIM2Jr0GDblENs+MZcW1HIySQvCMIp8YJTGV4kYMp4D4bOBR8ZRzbpUYx6+ZHkjdm3gkY3N9MpxJbgWF6V6TJLXPgzxxnbitSYxs2gVBqtb92vrh65JBVUcV1UczYtzF2u4hEVBlhrGm7M1WLeJgbXy5W1/pfB84NGrbedpe2rSU8Y2j59OYzy9lclYJknCjqQYu4SELSpXKruFjLcR8BbxB8rI4hvvxG9OLsOTGufXPzOuzyZSwKEWz9IjgUc7WCuNIx38OfBoH4u+RKK23s4M/KrkkXzOCTLr2Cp1s/K8c5kgSk26EoqlIp7gVqO9VIOWHtyVa/pi4FHLjxDXZxOI/J2iB2NEaHG5jB0cBzuAsEPlFMpk2nobgC0s2ngejMLkEBcn/Z2ZvtwC7wdGbHiY2nElMUkare/6fEPlivhIi3mKUj26BTbOQ8dYtLt04+nYQOok1qjdRIoe47tBjhqafnTrfm3BvKWoKo5VPEmyX4ySbWUDY2kHsWLj6Zhm+wNJkPXiN4FHB9s+RJahMZYFWUxtFDpBmYwNJ+H6bF4I1oFtbdewRt7k/50b5OiuNtow0QL+JcylPaqp/nhSGbOHU5FNo7UTmiQ2qM180vN5CyrjKZs6Epu32vZmFni7kGHl7AZbpS6Bt225jK2eOJ1Ec09yq9GO0hIpSj6bkGuy07wR4DcEHh3Vai3dPD9rkSnG5rFoJPsHYnxnvam45qGTySoUTEPlJ88fZ8Ll7Q5qNda/PPDopLj2XZ+N492WcXI1f2/bTMUy9Nto12Oc+GqU6q7cry2Yq+IogWVrv1fbZiu7Gtfn3wA4SDIGsfdeXWPWeTgZA8Uc2cRjjHp0fTZX8bu3OxdlsirBJNeMojUYK2ROGH/hMAZaZW2Rtp0kxIzJI0wcnYxaK43Vcd0fZLFHklhuDV/GdvFVoyaI8D/FLInTE2YK/F5mmKw94mKj1FV/m7YpWK1uHRKe2CQK1mzmkyCvuvFoPKfo0eebQY5SDPbCJEmYiHIPEy6Fg5tLs8l8XLVdbFPKtt2hZQOSVI/G/np4CPHB7Fd5weLCIEs22WXGjDyhA9xngxxdWN9Yt+7XlsvZUlxPHKt4bOOFjVI1WSxKHr2mGWXLExmrXKijfboFvsVk0pA+GLYvvqjdaznlLoJNsvumc1Emq65Uej7vSGU8JF0/W7lqppVrQsZV9bZatm3Vyqfz/BYi/NqyDRMSQ2bv26Rhm1y4cWNLEMIGCLFHMJfE3qZpn79CwBfixlLzdyulztSr5JC+2cKj11SxylGd4FbDBB/LBLPJKs/0KINKlp13ECE2T/oqTGPiFSZIO2exZE1FzfNuPNEvkQbUb/EukR9CjMfIbdtgHBTkyNwkNC2Jcp0TPh1k6eu2w6mVT5JStJkDabfu1+3wq6+riqOJATKP38pOFOvOurSKLm8drZ6SfVlZKmLGKH43W0cI22T3lVR4XsmjQj1QZTKWSZITqZgH1RjQ302MWymFXySJ4Sb5IViHZ5I0KpN5KBis2CL3k3kpt1Vcn68E8FGLRqzDmySwFbNS6iLF0Wdz5Sy2u7PJVmLat73VqDgZtpVq0CZl3+jaGZvfVgHZE/7OVsAEbic8DUbAwAICNmDGnkTYy9JR5TZinGa7947Ob4Kv2S1+EiOiolSPBX4fGCbJgbgQ0HYoriQpRYcdbN0onm3C56jVfCdkvxYDFwiq4mgUR59vYuAdAl71IiZY8jbGQ7RR3arnndhTNUlqqARH/8s3no7ptnaU6QK/mxhN83CPmX+T+G3KZKxNYZJczwBMTLKngcg+z4TxMTZ0D3MP7i+dhofH6yq31W8iU+ArmHFCgt/Nf6swfgGKnA2s9qLKKeqHKif9V7fV94jCZdI7GocHUTGZPkoeWTnQWYftsPyATGIyQMDHix6ZGJ+iYnurMQ6pBm0zKMXahye5rmz1kW3yv6fKmMPAJ6XJHczvlgmfLmXJfLCIy6w8b1omPCOuMPGColSPlvF7o1kkSYhRP33bw5WKt/w/A4+2boSxW/fr8XwkrDbr8ey4U9pq5/qCGV8p5ahpBoJMgd/JDOPFJy2nBx7NkwobuZl5PiQk2ARG/mvg0Z42fRhZt8DzwThNWK+pF5wyIXOCsUpJF/giYpwiZDsqZpUqzrJtkbhtiJn6RqN0dFl8xi3gektPV9PUY8EM7IhjySqN2CpjYCZ3AINgTBVNOHqLNQ/03/AlM583RBlW8fpslboZBT7YYfxKPAcjaBmY2/bF23aqwTw/BMKO0jlJFPpEYWBWYKO4eIvVd4jxQLY58W14I9NsvknWOC7layu2aZ9/S8AbLfiLIg0kyRjTKpWvZHzVWLEliWyNzA8Dj97fqE637teW828pPmGKo5vny0BY6XHVzkM9ngAShBMZ6d7E5OrBdsFsaprj1touKIEtRwIbrW8HHtkklo+ma2kDemPgUcOQF8pk7NOb9vm7BDRNbdXoeXeGseHCM8hccayZYpSuQhRQd1qSATDw1ZJHX4yerQRhRqq/wY8FObIKPl471kSBiAGrj7skqQbjgljX806wB8TGO6ztI9GJJuMTxRx9M8mz4fbzFPTBeCGLUrRW+/hB4NFxLZWhAn+eGF+1GFMYZNEjOb1P5zlDhD8D2FjYPpuQNEGORAcLScxCmsXRjR3fyG/bvNfWj5UdFRCkejSiCZxQxWvQbKyuzyakjsmqJC7M+GApR99vVKEr92vxzGWCE6c4+nxbxSD7wJXPGeMzxRxJ0/DJZmMp1WammNiN0S3wp8C4VDqsJE4r1mnGGA09xVpuuCOb4kLpPFr96JTJWIpuga8Ho2UYkfpawQz0tHXaJl3MJnIJlS7TmnlhzglytErqSitP+/+OqbjxdGxva3YxWt31+WgA11mhsAyTkyDVYDg0iOlP9dMS6bis9wBgQeDRttL20wU+iBjGMUNcbJXf2oaTKNsMfL7k0Tkt9zF7xVEU0Hq0z0yej6wkgjAnj6LCwJPLGDu0Cli+su0EZiFJPy6rSrB4v49+1IQTJNfv1tmHCEuCLCX6OB1ll87z/xJFwdpFhYFhSmGTZodC3bhfiyZuITSRiuMqxttr+sSx6qTxoLH7tuA1KvrXYBB7xxnnZwrsMUOcmcH2isoMxjbNGBwcGMyhO2zmbGmXsnTqeti0WdwyZTKWfMbnXzFgFVfTHcSk2/tp2GYdx1M2kdIFmGvlEwKPrqofSwKTi5EmCJ8MsvSNJHNLEsTXNkxO2udv2qR+jIvS0GieVmGyRphdF2TpXVJmbp5PBeFrUnmjRwwNos9G+a1tO4GHuAmRdFQxSy2VtgQnsy8EHklPEKMpuD6bPO+vl7KShLCptvsnAPtK2zV2z4FHroX8StEkv23ph0LG588wMCbETYtxvhh4ZBPLc5WmqqFzTPgfcRvEaBm4vhv36yTPQas6E6I4VlPMrXKttqYVRzfPl4LwqQRAhzjE60tzyeSFbVlsX0zWTOxD5CDJV6jlZtjyykiZjH1kEmSzSLSOcc+rzd8TXDmZ5o8JPDL2jA1LQpvJJ3p68ZrHTyXjLGRVKpECrBwwGPh3yaNNbDpJMCerkFwJY8qdFXj0Jek8XJ+NYv4JqTyAoPJxkLGQXyma5HTTVA5TmLVoNrU8JUuQ+3ppxeZcbv86YnZhe8v0+2KWWtsSMlO6gJcJ6LNgGhsMvcXv0Njt2+SFFps+WDtZtumdnyRiSkg4ZFGWmoYZ68b92uK5EYlOiOI40+fXhYDxXlxZrJUk0XRkQm6e3w9ConyhAE6rfAGJvr7dPJ8GwnzZqKL8b7HXLbVtzfB5Jwcwp6bSYr2h2wb+dRy8buEc+kvTTUmZjEGT4KqxYf5c6UMwHnKWWYTMs/1kyaNtWvWd5KTDtCc9tanv2/XZ/HZ2suBhl3EpQarBymT6gyyJX9pJUg0y4T2lLP2fdN62jhIVx5tfVDISvV3a/qhc9RbIRKGQ5S6vVqyE/hosZbF+nC1ikuwhwWDFztIi7JN1jD/BVWyiq+MYx82Y36F5NsQn0gAWBh6JAvrP8HkvB2j6fqgfl7k2Lnk0yfZZGpV3fTbv+YZOLk3afCDIYrdWz1I37tdJ+TWrNyGKY6bAH2LG/3aC4pgu8B5g3Gn59TY69KZOH40AWxvlMr4R5MiEdhCVBArw9YFHNjlCYZmf+rbAI5MVpGlRJmPRuD4PVOLezRYt+n+FDms3oLBlf6uIuz7/A8AO4jYkysSIUf7fLZU5M4R/DTuY1SwsVqMxmhR6r/ThFQJ6xHMQOgCMtpck1SAD7y559BPpmNIJUg06hO0XZulRcR8+P0eAOLc9AZcWPTpZ2n7NS944MDTMDRzT1t2BR7HXuEkUsJ4ytnn89LG55ZuNZ+Z5vEHYEzmWiEvcLZCt7aTp2PbjoHawrs+PW2Z2Ep9uVh2fXgYgVgaHBjEtidlDNVTdIgBTxIvBiM121I37tXj+QsGJURzz/FUmrJIKak2cOFYN+n8PYDMhn1qx+51hHGDjyZog9MwtgUeHScfmFvgcMD4nlbc9zdh6gDfqCWF+eCLjZArxtuJc+mWr8SiTBoqj5Sls1ALjjCBHJs3chJckXq/M8Es5ysUN1trrvtpgs4DzzfrL5HlXJtwfN55V/k74aJAlsXdmkkDBKQevWTCHzItbVBJkxFgaDFauPIWnaI3MjAQD+1zg0XkCuZUitrbPtW0T4VvFLJ0o6c/12aQclNstWtqE7/UNnvT8YgxJxjIqM7mM9R85nUyEgoYl7fOZBJxt06YTYruFc+kxmzpGdqdLuG/JUhjFTqwb2MYfto2d6jjYNUkSg3SezyJCFLlBWP5U+RiPtU+1vUmM+l6D+7Vw7lZi4ofDqtU64bTPPyLgPav82CfYq7qa+cQoNS2vy5rMcwH1YP/iaWQVgNX2mhfA80EWm8RduYyO0TpwueBrqnb+NtkiCPhZ0aMj4p4TZTKWUGaA9+EQd8Wxq/t77OmuZXticXNqX0nHFWvjW9fg8Y2cYuo7rdrsmdMwOxs5xnNLgYzEQ9X0meSkjkPsJbFtHp1TglSDrwSDlRAoQqXO9GPrSMKMv5RyJA54nuD3aswSTi55JI4m4Rb4eDC+lTgVJWN2vZd+s4fZ9dl40RtvelFhQraUJXMjICoJ8mG/EmQxPeZq1ISFaRlqqG5w1s/Rymc2z68ngnHwkZeYVI/1Dbk+W9lQJkkxWj1tNB9g0pBCK1KMPVtlHlr53u2y/Vq+kHLJCVEcXZ+N3coq2RYm8sRxxjze33GiQNzyL80qQ2ObBcabSzkqyrFWJUecV0zw3+nSuqGDnRfNIZHdouuzOQ2UK8IWuWOr12xm3SYLxr4sTOG1ccbpUTvKZAzO6JRiEC9aBaIGyuUQ249n7mnBOkcimQJ/hBljPKNb1Q+BvRd5dI+kD1sHg5VtMs4McnSusA+703qg3NOLaTZOOAlSDYquXGvnZ5tqEMCVgUfibD9JvN2Z8IVSlkQnZJXxG6cbk4c4cf5yh3HowhyJAqAnONG+OfDocMkzZWQS5GKOPeVq9P6MGU9sm83quz4bUymrvNBxqR7r+8qcz9tzCg9LmYLx9SBHnxbLj3i3mzmIzb4qZ4JfCjw6S9JHt+3XkjnZyqx+xdEYiPfhlTF2BoSfLg3xQekJge3EInlmygwgGzLOtbJl+m9n9w87eEejfJXS8di67jOQL3k0N6591z4jhTyswbWcSi/C7dLMAUT4f8UsfSVuzKN/VyZjSdmmdBt5vPG9Uo6sAofX97z1AK+XCjGbCAcE2+BwSWxIm5Poan9WsQmrV+HmQ21z6TNVlXuhpxeZx08lc9XWsqR9vpGA2BPymkYeCjx6bVy7qyh1BTapIGdI6zBwRcmjj0vlkwTmhsXpnBlHoowlgtsH8/J9YTHmm9PJuvk+UH/IEMeDerC59DaoehX7BIAN49qt/n0IIdLBXDLpPWOLdegixpeDHPU3a7h69W2CoffGdj4qYGkrv8oza69wxaZ6bDTutM+3EnCIcE5PBINwpSfxbp4PBEVxR6X6zS3BIA6Xtm/G3E37tZCxlZgUrFWjtcIxBsmPcojjbK5/pAOJPI5N8G3CAdI6dXK3TC7jva1sTyTtJrDdeREhdozbqKyD5DLuCHK0MgB7q7Hb2E0x8KvSDBwmUThG+1QmY+knuTo1rTDjxFKOzDWfVdn2Qp5cHsKHGTDXRqOn1qIwLa7PvwCi/NLSYhVwOtqYfTYfT/Y2nEKv5IqTllFMbeLcxWYmWeUFbP9hZ+ygrILzJ1HqmHFwKUfiYN7uPN4dDv4qXeiqXBmM/Sue1Q3NL9Ij16EmxE99zu+riPEgE8RpV5OESMr4fDYDZ4rnRDg3yJJI3tIDvcyM17S6zZoxwK91wshhTFxsTQVWeW4t41BKUj02GnhmHr+JHdxpManjghyZ8Fktyzbn85apVJTBZ8s42erfHwtXYN+4tJL1bXXTfi3kYCW22hVHd4APQ4ibW4xqiIGv8Qqca7t4jdqsKqrmpWOuY8SeW6NtRVHjga8EM3C2jTLUbH5VB5MnKy/B9cQrQ/glFuOooJ+WNapjwlZMoegU9TPiNoGvBR7F5pq2DNBaHHaw95Nz6AWLcUCZjKVVPVkw1ze2oUiGHeDLxUGcI/lijk6pGB8H4dQGJ3plEN4YZMkEG25aXJ//abExm+/+nwZZEtuVmY63P5+nL0/B5JcVB+6tDvilcAUyrfaSatsmrqx8/7O4BjfjsP6wM5UYB1U+7m6X/pYSBLRGTy82ffxUek7aR9VWzARQti0vEfBFh3D9hn14+j//wRblHuxNI8+e+eioZ39nTy/eOrwcnwNBHGMSgLWtb9Xhx9jRSp0khxwHe8c5aAjedfUMY9O/JoicgTDEGxfNJeMEaldGohqY34XYtKryU70m8OgDdh2NSDfyfWjRzsKeXuzR6jahegJvTBZ2E44nSBHevCBL5gTaqnTTfm01MaGwfOMUNlgvZuGBZGy85oXDuMxWgYyuPQbxdoT4SEg4KuG1tBn6ow7woYUemS+WcSsJAuiavs0YvugM409DvRjqIWxGIV4XMo6kEeNumx+3ae/2FOEjTX8kxvbwCXxF6qVtvvRTDt4St5k2g6hMxpJJ5/kYIohDsdS18AgYV4WEXzoh/ukuwb8fBXqnTMGry5MwywmxNxMONhlqWvw+rpm6Hj7RLOuP6a+q9D9v8+Ow9bocbTuBV+RI1ZgToiS5sZnwjlKWfi6dd4JUgxh2sLHNR1iCeHJPBx5tIZ3DqJzrsznxsrqmt+mDCL9fbwoOM8+drRkEAxeVPDIfQVYlwW+t5IQ4tJmncnoe70kObgWwkXAg/+oFdn3UI+Pl3bRkGkQkiWmfJ5exQZKbsiRpRG1jD9eOvfpRYkwTRAo8AzeVHRzbKOxWNZ7pj803p5D/Y0jhrcFsCoTyY8QSPEO1bUzIfp10bnH1Vr/iaG8zYTJA3AKGyW19X8rBgsEQLzzzCpZuvT4mT+lB39AwNnVCvIaBnYjxJia8MWFcxlE+i5lwfpkwYBMLLg7uyhfgfN6CyjA/EGvnHGkfQjlzgnkdAT+hYdw9ZRmefnl9bNLDOBQMEypFFAzZOAwRcGjgkdzAuW6AaWXScMlcn6+spAv7qHA9x0vspart27fjGnQH+ACEEJ+KRe1Zel2OjqHqoWpOHUXhoGrGzpWr9D8y8BNO4bp6p62Mzycy8M24udb+3Taen22qwUpmlqcCj7ayGZN1qkHg1sCjt9r0YWStr3btOvjN1PVw1OjHSoKMXicFHl1u1+WIdNrneYRo35MW8zu5ICRcGzoo8jJMnTQZr4k8njnKQia64TIBy4lxSLOr/NrBJMiLLA7GXT/ptM/vIkAcGN7Ul6R6bAW3arZgTCeksRb/xsCXJwN3Dg5iyeT1sbM5MGLA2AaL7ECNeRWvwLG2B1SN5tHp+7X0wbaVmwjF0TwUB9kObILkV4BxRQroX5CjJNcx4mFmfH4PAz8SV+hcwQcJeEfRI/NCb6sok7H4TGDqJdNxIxjWL/hEi0G4LgV8Vnpdk+QkLWkcNjMft8DzwYg1sWg1dwKuLnr0oVEZt8BfA0dX9dKSJGexse/bR9qBbbaVhKkGTa7whxm414RTIsK9qV7cF+dMVL0CNOn8bG85Wk6fCRdnFmN2bc51N89XgfARMTfAxD80mUgM77s4hbtKs+lf0voJFFVp043lGM8xcFQpR3+UNOT6vMDSfMU6ycPK34XPJmORsXm2KSbYuQnN9Rci/CUMo3BPVhFIqmkBzU2L7QeizTiN7AoifCW9GOfWPnO2jdTKd/p+3c7cYvbU1dX0SLsJwkWs3gGNtG7iMX6DU7jMZpNpd2BJArm22+c41g8JmM+D+EIz28skfSmTsdSizagvch44PglTYZ17HMYZ0jAmo21aZhKKNuupg+h7qJ+sgiKP9rf1AG/VE8IoLaLThEZzrw8Q7fps8tC2zHBU187tgUfyj98kqQaBeYFHpwvXDklSDTZs26S82wbrx9lzV8PmmGdyPMozRPhMMUtjPqQzef4xE97dZictc6LXt101pzKOWImfMeF4bxl2cII0Skc1BaNRjOUHPDFe2q3GaRvjskVbopittfWrqQivtVSShdijdL6/cxgnF3NkQsyNa+nk/XpcJ1rTmPyBTDgC12djCP0GEPYDw6SF2iBhU+1VIywxX/Vg/GjqK/hJ0hdZe4OIAg+fQIRLhPERx3QXOe8wvs+Ew23SgLU57j86wNyFHv2uzXYaVlcmjammC/xuYhTMrdo4cTdXuLcx4Jc8auWw1rS7yu/ZnJTsZzEe6zA29W0nuPZdpYn6IM5unp8FYRPxHAgXBln6rFQ+SapBIny4mKXvSftI6tXZoH1xzD+3wF+qvIGbho4RjH3IBPoOh/H5ZteEtgHNG/ZpEa92tH7Ve/lCyw8KwZQjEeOVbiIWXC+tYOSSJAZgxrtKOTJBzq2L67P5QLMLvN+gFybsWcqSrSf+iENcD85ixilt+CmsOiLCvRSiv5ijG62BWFboxP3acgpi8dWuOK66gzOlL8AOKGNPB9iDgT0A7G5hUCyeWNU72tgVmisM86V3y+qwXxQPqEaw6vltUnIdK61v7AodxlVUxuU0CVzmKBXg6ixlAn6BEOcX59JvV2dHpm1l0pjwaNickHESEfZOuA4PMnBdGOI77QYMd33+Fwjrg6NTkFX+VWyPiOr+nwn5Hnj0voTjjqrNGuBty2EUMLhiVZKgOHh7MIdMCCFzUrdpmaIbB3GxDXmUJNUgMXazOQ2xCZnVaqK2ziXpAh9OjIssT4b+yYxryilcEHfa5hb4TjDeJF6cekHGc0GONk1a3ySLIMIniXBMm1enT4FxIzv4bilLdplYqoNPF/hjNJJRR1zKIbZN8huvepqba+d2dYK2bhjMRGfM55lOiM+CYcxLpM5GKxkZx00CbgDjcokdqRiuQLDT9mvBkBOJtPuQJOq0vpK5jkoxtnNCbGt0CCZsHYX7IGwMjsJxmFNKk8HEGB+bf8MAltT8M+ElSiAEYAQU4sHlS3BPksTo4zIhYSPufHapjCOZcRgoCsNiAh5Pq9h0vQjC82Yu7OB3KcYdCwcraaCqqchsM3eYoOJEuIdD7A3CDsaCgBibRQrACE/jkGQy3BgPs78bL8fUJNxsE7ZDOOVYMWXSHNHM83hGOYVDIwWSsSMoir/4ahPqqaq0mcDXxoB/ERP+BsJ95OA37XgOxi6YCqx7BPrZyUzHERzicBD2BWMrUBRQ2+zLL1Vf3A+CcT8c3BbMwV3SNKqdAtNcP74yHfub2zJi7Gq+OQAY56XRd5ExvXiZgZdpxM7ySWKYa9C/IcT9xbl4tNvm3CnsR8dh7HgXTcOBZeDNBOxVfUduUXmfTaPo9hmDICwGw4S7M7a7D6Uc3LFwNu7pBPZr837dEYpjpz2wnT4eWzszBg5PejXZ6SxGx6dMumWldJxKQAkoASXQzQRUcezC1bPNXZoizJB6zXYhjmjIyqRbV07HrQSUgBJQAt1EQBXHblotEyk1z9PWoyi6v9TeS56justYjA5XmXTpwumwlYASUAJKoOsIqOLYZUuWLrCxuRGnkzL2isUsvbHLpmk1XGVihUuFlYASUAJKQAkkJqCKY2J0a6ZiusAnE+Nii94vCzwyWQ3W2qJM1tql1YkpASWgBJRAhxFQxbHDFiRuOAmcQE4ueXRpXLvd/Hdl0s2rp2NXAkpACSiBbiKgimM3rdaIE4hVKjMCDih6dGeXTdNquMrECpcKKwEloASUgBJITEAVx8To1kDFBKnMwhXYaDySua+B2cq6VCYyTiqlBJSAElACSmAcCKjiOA4QJ6qJzPm8PaeiDBrS8lTgkQlau9YWZbLWLq1OTAkoASWgBDqQgCqOHbgozYaUyfOxTPihxZBvCTw6zEK+60SVSdctmQ5YCSgBJaAEupiAKo5dtHgZn89m4EzpkAkoFD3ypPLdKKdMunHVdMxKQAkoASXQrQRUceyilcv4fBMD77AY8vGBR1dZyHedqDLpuiXTASsBJaAElEAXE1DFsYsWL+3zEwRsLR1yCOy9yKN7pPLdKKdMunHVdMxKQAkoASXQrQRUceySldt6gDfqCfG8xXDDYQd9T86hpRZ1ukpUmXTVculglYASUAJKYC0goIpjlyxiusAHEeM3FsN9LPBoOwv5rhNVJl23ZDpgJaAElIAS6HICqjh2yQK6eT4NhPkWw2UAjzJwtwP8mRl390zGfY+fSsst2uhoUWXS0cujg1MCSkAJKIG1kIAqjl2yqK7P3wZwfDvDZeDvJY92aaeNTqqrTDppNXQsSkAJKGWKWxMAACAASURBVAElsC4QUMWxS1bZ9fleAHu0NVzC94MsfbCtNjqosjLpoMXQoSgBJaAElMA6QUAVxy5Y5gP7uSfowyCAye0Mlwi5Ypb8dtrolLrKpFNWQseh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QAkoASWgBJSAEmiDgCqObcDTqkpACSgBJaAElIASWJcIqOK4Lq22zlUJKAEloASUgBJQAm0QUMWxDXhaVQkoASWgBJSAElAC6xIBVRzXpdXWuSoBJaAElIASUAJKoA0Cqji2AU+rKgEloASUgBJQAkpgXSKgiuO6tNo6VyWgBJSAElACSkAJtEFAFcc24GlVJaAElIASUAJKQAmsSwRUcVyXVlvnqgSUgBJQAkpACSiBNgio4tgGPK2qBJSAElACSkAJKIF1iYAqjuvSautclYASUAJKQAkoASXQBgFVHNuAp1WVgBJQAkpACSgBJbAuEVDFcV1abZ2rElACSkAJKAEloATaIKCKYxvwtKoSUAJKQAkoASWgBNYlAqo4rkurrXNVAkpACSgBJaAElEAbBFRxbAOeVlUCSkAJKAEloASUwLpEQBXHdWm1da5KoAWBbebxrJ4U9mRgJzB2BJAGsA2AjQH0MrCEgMUA/g3gMQCPArgLKdwezKYXFa4SUAJKQAms/QRUcVz711hnqARiCbg+/wHA62MFGwuEAO4GcBVS+IEqkQkpajUloASUQBcQUMWxCxZJh6gEVjeBtM83EnDEOPSzDITLKYVziqfRM+PQnjahBJSAElACHURAFccOWgwdihJYUwTSeT6LCF8ct/4JS5hxdmkGzsexVB63drUhJaAElIASWKMEVHFco/i1cyXQGQTSeT6GCD9ZDaO52wnxoYVzydhEalECSkAJKIEuJ6CKY5cvoA5fCYwHgZnn8YywB98h4DdEuG+YsTB08PS2L+PlJzfCVB7GpmEZe4aEQwl4H4DpFv2+4ABHLfTodxZ1VFQJKAEloAQ6kIAqjh24KDokJdDJBHa6hPuWLMXnAcwx3tbCsS4nxnuLObpRKK9iSkAJKAEl0IEEVHHswEXRISmBbiAwc4D3DkP8uBq2RzLkpQ7wVj15lKBSGSWgBJRAZxJQxbEz10VHpQS6goA7jzeHg18BeK1wwP9JOdhnwRx6XCivYkpACSgBJdBBBFRx7KDF0KEogW4kMCvPm5YJdwFwheP/88bTsf89J9EKobyKKQEloASUQIcQUMWxQxZCh6EEupnArDzvXCb8GcAUyTwIOKfokbGT1KIElIASUAJdREAVxy5aLB2qEuhkAm6eTwNhvnCMK1IOdtIrayEtFVMCSkAJdAgBVRw7ZCF0GEqg6wlcyyl3ER4EsL1wLtcHHh0jlFUxJaAElIAS6AACqjh2wCLoEJTA2kIg4/N7GPiReD6M/YIcGftILUpACSgBJdAFBFRx7IJF0iEqgW4i4Pp8N4DXCcf8w8Cj9wtlVUwJKAEloATWMAFVHNfwAmj3SmBtI5Ap8EeYcZVkXgwMTyoj8/jp9KREXmWUgBJQAkpgzRJQxXHN8tfelcBaRyDKLLMMz4AxVTI5Ar5Y9OirElmVUQJKQAkogTVLQBXHNctfe1cCayWBjM/fY+CDkskx8PeSR7tIZFVGCSgBJaAE1iwBVRzXLH/tXQmslQQyBX4nM34qnVwIvHaRRw9J5VVOCSgBJaAE1gwBVRzXDHftVQms1QTc+bwhyngegCOc6OcCj84TyqqYElACSkAJrCECqjiuIfDarRJY2wm4Pv8VwO7Ced4SeHSYUFbFlIASUAJKYA0RUMVxDYHXbpXA2k7ALfDXwDhVMk8GBjODeNXt/TQskVcZJaAElIASWDMEVHGcSO7M5OaxG6fwFgqxGwg7AtgKwHQg8kB9BcBLIDwHxv1MuMdh3FT0qDSRwzR9zRrgbcuMgxnYmRjbM5AhYP3qWHurY/03AUUA9zHwu6WMW5/JkZnDGi97fYMnPfcS9iEHBxCwM4DtAGzJwHQC1jPjZ+BlYixmiq5Ui8RYCEIRjIeHXsEDT/XTkjU+kS4eQMbnExn4pnQKjoPXLZxDf5HK28hteyFPLi/DAUhhX2bsBGAHBl5dfaanARgCsJSBJUR4FoxFICwC4x/k4N4VwANPzqGltX1mfH5zReH1ABwBwOylVwYenWAzrvGS3XqAt+oJ8UEwDgDBOBq92pgJMPAcMf4Owi+pB98vnkbPjFefNu2sjb/Hrc7hjXsm4WgQ9iNgD7O/ANiwap5h9pQHAPymF7jyUY/+bcNrVHZWgbcJGUeHjH2IsBuAzap9LAfwNBh/ZAc3lBbjOvRTmKSPdurM8HknIhzkAHuw2WMZLoD1GZhGhCGY/RVYTMBTBDxgHOE4hTtKs+kf7fRrW7fb32e2813d8qo4rm7ClbfJjAF+baqMjzHhAwA2t+ySCfhNSDi7lKXbLOtaiW8zj2elUvg4GMcCyFhVNsKEJcS4rgzMX+TRPdb126xwYD/3FKfhbeTgA2AcBcAoBEmL2YQfBOMPAG5fsQK3/vNMMi8DuD5/AsA3EjQ8hEFsEPTTMtu66QIfRIzfCOu9iBT2CGZTIJRvLcZMmQHsGgIHE2PXakrBbcxHBANTCRgE8Cxx9GL4M4W4vng6PZKZx29iB3eKx0D4aJCl74jl4wT72Zk5HYeHwIlgHNLO82DiTTqEu5jxSzCeYODTRNi7bghzAo8a5urO5LnAhDlxQ27x9xsDj95Z/3ejWAyHOIcIxwFIxbQ/RIC/fBBnT8RH0UT9HhvNufIbfaryG90iEW/ChUGWPtusbmaA9+EQn2fgcAJ6BH0sJcL/K85BAUQskMfMAh9RZpxOwP7Vj5K4ao+A8T8TkYVp5gDvUg7xYUL0PjMHH0nKQ0z4/pRhXPjI6bQ4SQNxdbr9fRY3vzX5d1UcVyP9dIH3qGwT/QDGbPgJu71q2MGn6k8+Era1slo0zhBfBeHtwk0qtsvKSeWPU8PILjyDFsUKtymw9QCvl2J8jDg6/TFfvKujlJ1hzDTzSRf4ImKckqgTBwcGc+gO27qZAnvMyFvUuzzw6CQL+TGirs87EGBODT9UPekQN8eMvziECxn4rrRS5ZQiX/JorlS+qdxIzuyPV06VcwBmtt2esAGHcejCHP2qkbib59tBOEDYVCOxawKPzIt6ZYk+YAjzpfEya6oGVMZhRrlvYzxNq07077F+IEaZLpsT44SFGAPFHGXrq7vzeHM4uATAu5I0TYRvFbN0Yqu6mQLvxhyd0kszL9U2Z07N3xd4dH2S8cXVqTzDBzLh84ToI2x8CuO5ysnkmUWPrhifBoFuf5+NF4fV2Y4qjquB7vbn8/RlKZxNwMkWXqWikRDw6xUOjhwP5TFzAW/GZQyAo9OK1fEsvAjgo6trIzPA0gV+NzHMKY85AVudZVkwA304lsquz+bk76AknSUNdp0u8OXEkTIkLQ8HHhlTCOtSfXmdNY4fPLIxMH4e5OgdMuHGUhmfD2XgAiC6jp7YEmKLYC493ajTtM9PELB10gExcEXJo2j9o2v3IXxLGiezSZ/PhA4OXjSHHkw6pobzXAO/x/pxZPJ8JBNuSDwvwvlBls6ore/m+SgQrgSwUeJ2ATDhlFKWjPI5pqR9PrOyCZuDhklJ+zC2wgzsO56hrdJ5NmZKF4NweNJxCepdFszAKWZ/Fcg2FFkb3mdJ5z7R9VaHsjDRc+io/tx5vDs7+BEB266ugTHhm6UsmevSxMUt8PvA0dfzxokbkVVkYpxazNHFMnGZVGRf1Ivv0Ih92USU+ysKcOQhvJ3Prx5ifACE4zFi22RTbg08eqtNhUiWmdI+9iOCeaFJTrCtFcdtL+T1h5djHgjm2VoTe4P1mEc5mlOunrK5CsSnrNmOQwUG/l3yaJOmTV3LqcyT2IvL0QeHObl5Y+XauM+i668FHp1mPkqXp3BTxXbuzRZ1m4kGU9fDLg+dTMbUoK2yJn+PjQY+cx6/xijGbMwrRj7yxPscMc4u5ugLo+2mfc4SMG+cDgGen1xGpvZ61nwIDK/AlTB7yjgUAn5W9Ghc9sV0gU+mkZsOYxfetBiFtWJ7eQED1/T2YsHQEGY5wLnCvWqk3QYKuxRHt7/PpPPsFLk18XLolLmP+ziqX7o/jPuRjUPHoeNg30SOBNdyKr0I8wn4jMU4jJ3a/BVD+O0GG2D5sqXYMQQ+DUSKk6wwPhbk6Nsy4dZS6Ty/HoRrLU9w7ifGFeUUbuubjNKLzyGcNA2bwYkclI4mxvurjj+NOyd8P8jSmEwors8PV23+RFMzG2xpBjZs58u6upnHKeJ3Bh6Jr0Zn+vzGMnCNJVPRnC2E/hN4ZH2iM2M+z3TKuFFyymj4O4zLK44G1y0fwj823xgvv7QcGw4tw3aUwr4VO813A3iDxZhHRW8PPBKfQrt5Ph0EcdxKAs5ZwjhnCuEXBLwxwfgaV2F8PciR+S0nLp30e2w0ibTP7yLg/8QTJPQHWfqykc/k+avmelZcVyBIjE8UcxQ5jUVK41D07B4qqCoWaTeg/pb9PLW3D98Con0xrjyScnDEgjn0+CqC/exk+nBDxe5ZeosQgrB/kKU/xXW48u9rwftMPNcOElTFcZwWY+sB3igVotTkFOEuEG4mxm00jGCoF8/1DqE37MF+lZOKUxKemlnbsFU3g58AeJtw2sZm5rOBR5c1kncL/CkwLpW0FTkXONi/OIfulsg3k6lmJDHK+RRhOyZn8mlBjn7QSr5qv2SuvBtulEz4QilLZ9e34eb5MhCsbAnHw3vY9fk+IPKybFiYcHEpS6KPg6qzj1FE5VdkhHuZMRCWcdvk9fD8cBlbIMTbwNGJaGI706mDmPxQP5nnTlSqjgrmxbtpbAXGz1PARxfk6NmWz0KeDwTh1zYnTAxcVPJIFHrI9O0W+GqbEybjXMEc2b0dGTtPOwF2HOy2cA4ZD2Dr0mm/xyb71JcwYmsuKqO/dddn8yybU7PxLtcHHh2DEVvcH5sP1/HuwHj7lzwqJGl35nm8AU/Cz5gjx5y4sqBcxpufOJ2MM9KYEjmoOHjM4gbjB4FHxnQqtqwN77PYSXaogCqO47gwmQK/lxlGqTFcja3G95jwtVKWTCDkpiVd4DnEsP2RPxV4JPZoc/t5CvXhJnN1I5zycjg4OphDv2g5dp/Ntfx7hG0+OnUQu9goBrXtuj4fZ5wthJ6MpuqfOIV3lWbTv4TjMx7T5kWxin1Tte4xjWw13Ty/H4RrpO0bOSZkS1kasKlTLxsXI5EIRxWzFGvnleDlaJ7rM4Ms8o08RKMr47ASGkT+cbLK1FKEGQuy9ISEjVvg/cAwziix3vMEXFLM4jMSr9ZtzuctK9EF/ikZQ43MSYFHl0vrpH1+oBomSlrFjKf29x4ycCUIl5YJD08q4zVG4alEAnivtMEaucsCj6yv+Dvx99ho7mm7Pco0cToRipWwTdfWtfc3Jpw1mXFH2Iuh4eU4nAkXVez/TOgjm1IKPHIb/oYJvwXhnKGXcWdfH6auAMye5wMwIdBsyohyalmM0hj2wETvkJjgLA5T2H3RbFrYqhvX57sA7CMcyvJgBqbF3cisDe8zIY+OFFPFcZyXpWoPc3DoIGdjeO76bPL6SmzXVo54xRBePRoipuU0+tlJ9+GnViebjOPiTulMnyY0Qxjib1KMSZWmmXk+JCT8XHwqxrhjKfAO27iSxlZrUi/GxFxzCNsvzNKjYxS4EU9LsWJarZ9oU6/t2y3wOWB8rgn3//T0YovHTyUT661pqT6r5qUkLWVifKCYo/oX6ir1I6/aEH9LYuebYuyyIEd/jxvQrDzvXKYo1M+r4mQrN45XBR6JzSrcAT4MIW4WtLtSpBKm5w2lHP1RUmenfu5d0hfZhMlPeFdt+F8EvL/o0ZhQR3EfFI3GZ67vp5SxpU1YlE79PTaan605ScXnzpjUmJBktR8k84IZOLNeoUnn+S00cjptU5Yx4wQiXF1TqWzsl4tZGvN7THiwcHfg0b42gzKxNl9YjJvFhwtC86NMga8w85WOJfbjcS14n0lZdKqcKo4dsjJJNiCpHYutnY71tZvPJmjzXkKUz/b0YkacUlPbVno+71gJH2LsXkwAckl5uKcX+z5+Kr0sEV5FxgRpL2BFXUy8ll/Brs8mmO0O0r5iHSkEDWV8/l4Lr9rIkaJVM1V7XBO2Q5pLunLbh5NLHolME0wcupAj2y2rEgJ7x8UANWYhPYy/gjFD0Pg9Pb3Y3+Z5c302IYHOF7S9UmRyGetLFa+q17oxNUhSHnGG8dZmYa6qSun9Ns+jGYRDOHJhlozTTWzp9N9j7QSqNoQmKUFcjMtm82bjcBVkqWnc1rTPjyX4SDKxXEfNbcx/Hx14dEujQVRPAV+w+a0CWBB4ZOWg6eb5UgvnMnGKUNuIEHHvtW5/n8X+wLpAQBXHDlkk87X3/GKYEyLxmkhs5aqnJ+akTtruwqFB7GITIDid5zxRFENRVIjw4WKWvicRrr4IjV1kU3u+unZMdo89A4+M00qi4ub5WRBqPWT/FnjUtH/X569Xsjh80qazuM0xri3XZxOnrlEIojIzXlPKkcno07BU7Y6M+YTJWCQtY+IItqzYz447PcrCI1HuVjYVhnjjorn0+6ZtG8Xex03C0CDLQ2BP29AkMUp5o6FFV49SkBmfP2wT33K03Uo8zceRwpvjTC/cPH+0GjpGOiSzOZxT9CjWCaQbfo+1kzZRLuCgpalQS0iM2UGOTHinpiWT5x8zRU5VScoKJhxdypLZo5sW12cTzD9t0cFjgUcmW5aoVG1Vza2XpDCH2Ls0l+6VCKd9vtHmtssZxoYLz6CXGrXd7e8zCa9ukJEqE90wl64fo+uz+aqUXL2NzDWFTKvsINXQHSZOmzjGITPeVcqRsVETl4zP72HgR9IKDNxU8khk5G+rlAJomr1DOj7XZ8OsNg5gS6WpGgqipfPNmL4Jn2x1itHyJdL6ZfjtwKOPNa0/cqJ6u2U4l2dXDGEnkVlETcdJAqUz4+BSjppmyHF9Nhk9Wr7IVw4hYXgP12dzYmcy5IiKbfiTtM/zaCQ4ubwwniszXv/EXFoQV6n6uzdZjmyuwkVe4d3we6zlk1RJr7YhMnFwfTZX22JTiNrxEeMzklBlCWxiRetpxhKZ50zCP+o+lls9Zj8JPBIrypZj/2fgUcN4p2vD+yzut9stf1fFsYNWyi3wKxZZIMJhB32tAoG7PpsXbNPUWQ2mflfg0X62SGYO8N5hiD9b1FuGQbwqLvVe1Y7NXOlJr5keCmZg1zjD6rhx1mf5iAvaHQWeHUbDwM/N+iLg6qJHJiOLdWnhwLOMgB1a5TZ3C3wSGA295FsM5FPNPOtbKrg+/0/FgdgqhWCr7Cvbns9br0jhH8L4hy85w0g3O7loNu7qyb+xP7RxRjgv8KiZvemYrlyfjcOZNLKBMREYJgeH2GQcSpCppukLe3QC3fJ7rAXu+mxMDpJkIxLfvCQ9cTTZtUoeiZyZbE8cJVlqRjnZfuAxYf9Slkwq1tjizmcXZTS9/RjTAOGCIEuzGzXc7e+zWFhdJKCKY4csVjW0gLHFkZY/VWxiXt9MOONzmgHjzCF/ATKODnIkva5Y2XUSxUniTJD2+Var9FYJx1/PsP5FIDmFtbVzBGFRkCWbq6domNWrQuN1PDb8DOPLQY6ahh3ZLM/T1qP/3963x8lRVfl/T/UwIS9AIwgI6WqI8hREEBBWBJGnig8UF11YFdGfgECmqwcQXQKiSLo6UQTdBZdVVHRB8b3IQ94flwUBBQQEMl2dIIIIApkhIZnu8+vTUxN7eqq7zq2ZSbqGe//hQ+bce8/93q66t+495/uFcK2Z6KUvcwex4y2LaFj7wxy1c4u8D6gRm6ouVMMB5X66PaqCYXZsbJxnVB+myV7ShkgyVjxqTnToOF5THeUkHxkJkmSGAo86EpKn6Xlc9xv0Wa6ARUrVqMSdfDc3li3y3RG65XH9PZ9h7BBHDdVoZISrUD4KNbrYI/0yPhcUKJZKSGRFGZAMf23bDwUe7RI3uKZ3wFmSJa6xlw8kBnaPCi2ZDuuZBoO02NiNY5fMVLbE+xGjfWxXi5/C61bO0xfbue/6LOSt7a8sx1ccCPJYoKEraa0abkiM1CfiEi3ml/hgZ4RqRVcYDwcedknif2sHrTGLVMWOcbq+hoHljS4JcDudDkYNvMPV2wAGsUunU9xQ0mwcF2UngOPmqVPdMIniId0Ejlg5wN4DHo07vQ5131UxVbJsOoQdo7Lg43zJFvkjLdmucVVAjN3LBVIxCzRUh4BnYhttMkjCyef6LDG3EnurLvPmoveeT5Mkho0raXseRwfQIRa4PS6EnwV5UnMruj4LC4NamUY6NnmujE/tGkJTupAjt8jfAeF47Y/EhBUj5MaVxMHNNO13SspM+3qmGX+abOzGsUtmy+RKRegzNurFdo+fSpELULg4PVEnr52hHV47gmtVfUmEmNPgrVQXBooVj9peIbk+X2+kpkA4KciT0ULZztlskc8jwhfCv68J5mNW3PV3rsjHMDU4PNXFJElIGg2vUSXpZ7txnTg4ohPnZli3AmArtYPAi2sGsZVJolRz23K1PJyBipNxtJ7jYLcoMmq3xD8F471K35PJOo4Qc38FjDOU/TSukWcPYraWmzQJewLVcFi5n+R5UBdjtZSRq4nNH/VoHBWVdJq251F8DrORn1eDNmLIGcZuGkooMU7yIQDgyXlz4bbbpLf6m4QeCsBOcQmCIV+pJN2oY2HVH7sjyXHXaJ9ZBh7cuIr9opgJpsN6Zvgb7Hpzu3Hsgilyl/JmGMaj6uDkmCvJXJELTA1tVXVRvxDatOj6XDPI3JYv4u9VCnRcVHMJ6Eperq3FVsvPor+rBzzJhtsXeYsq4WnDZo3Uf7I+nyRE1hF9XB14JLxzbUtCovIJaaKH2dtjZchiAKpW8bpWFYrtl/CCaq0RdqF6X9XJm/+1nKcrDOeiYe6aX22aXt2dDoIoFOlLDVsF/WQUQ+v6LDGUHcn7Wx1ol82axudRxjZ/Me/vOLhDD3TD8trAoyO1dXI+H8DArVr70O6swCO13GQCHsc17iBmx4WXuD6LrOK/qX2XW50CNScNRlcVXfbl+E4HurDWek8RsG+725e0r2dqfFNkqHoRp2g8qXQ1W+TvEkGVKMHAjZX5OLzTCZjrsxAoq+NQ6jJm9wQe7ZUUvDDuriPZ9Li2CT8J8vSBqD6N47MMr5aSjjOunlvkh0AN7WtteSTwSGUfEpP/KeJK7MVqFTu1k/wadaQeb3htPd7wcK1jDTvGQUGBJAM7UUmw4ai5g5jRuuAZngIy9WCr8ulkuolvjDHr8wpDve6rAo8+rAXI9flyAB/X2oPxTFCgeDnFlgaTbGjayT2m9nlMkghmGCedK/Ipoh6jns+Ra+TtOtFltbbl+iwJZpJopi1/qKtcvSnOuK78I+8TNWUPAaWyRx1p1xq3DA4uM3jXPMKMIzvhkfb1LG4e0vh3u3HckLNmLtB+97CDw5/oI6HtiSxJTnnq5ziLgjzJ12eisvMlPOelVVhpUrkthcnItbdcs6uvVAk4sezRt0z6nwrbJHGOPb3Yol3IQbOPbUl0GacFBbqo03jCKzvRZ9YnSgHPBvPx2rgr+o79+vxPNSAy0aVNvb8GHr12zN9G9HxFbm/sv7fv+PeBRxq5tHEtzL+AX+VshLbPVlSXcRn3rXUSJFLcFHiklQld113O50MYUF9vy5V7xaPxV5Ypfh5zPl8ssYQmzzr1YEuTjw5TcutExNw+S2yv+jfd6TZnFIsEH3USlnF0xaNrovAMkztPrDNgSNy9lh/257W1+Finm6LUr2cmP74U2dqN4waarFyRd6sRLiHgn5QuXLNmEMfFxZu5PguVgZEOcizpcoyDSWLZ2lFRuEv47ag1eAbVZdjBNk/0kam2sLp9rWGoVd5Rjq+1LU0Qe24J7821Rnby2OeVcG+wLfaO29wlib8E4cogTx/Vjj3KzjQ2ixm/qxToLc1tGZ+cJeRulD6T/PYARGqYR+I2sgmTJLKZalw70JN0asOQ0Fk2BU9UPBrH95oEk255HhNQEo3/cImZKEMd5o4hOlFdHbiIe4KR34w6Xp0Y/eUCFTu57hb5DBDU1+XSVrWGBa08oiELgdyWyaZRx0HMeAaE0wKPfhD3HKR9PYsbX1r/bjeO63Pm5IRxBQ5zGCfxCEWERu7tBWIUygW6TOOqW2IJSDYRt181by421QZqR/mQ5OsVjCuCAo27fjGOuwGMVDs0GCa1WXARbz68BnKypy9xG4ORzYYo57RKOtYcB/sM9JHIPXYsxleNIzvUCZ/imsZVMvDdikdjMjxNCaeJcVS5QMZShwJgkmvHqMW03WTkLuQdOAMzRSOlHnBrn3UZvI/WZfBU6kxh3UgO1zQ/j6bZzo0wII8OiXue1v19JAFkpQH3rmTgx27qmvsPuTMfUPskhjGJcmLi+iy0a0cZtLuyWsWOjoMdQdixfmMkH3gSR6u+GQLwLBilGTVcrJXnTPt6ZoBvqkztxnE9TNf2Jd52mPEpGqHH2VrZpWQpf2/Ywdkmp2muz3Lypu1DXPlt4NH+Sp8izUyvxcJGlgYe9UUseGbcsRUHQQAAHx1JREFUjcAPA4+OnYj/k1k3QnUmrvmO8aVuiT8Dxjh9aEmSKXt0Slzj4SLxfwD21tiO2jiEHZLQ2TT3kSvxF5hxnkG/45IGDFUnIk9FtP0bXzsSXgr6MEdLAZXkRFojKxo1vgR625EJVsbcjV3yPGaX8lZUxZPauRc7TQxfc3vblfgNNYbECeqLYlPX3FgSeqioBLNWByNkVfVjMLf8LTG+PXMWfvDQyWRE25b29cwcqnTUsBvHKZynUFFFpMVEnkmrfrIWhKtpGOfFcQe2up7wxOuiIE8m6jLjEEukRhIVmzdyuib0GdoYGXnZf6Hs0flTOI1GTed8voSBkwwqVWdU8aqoL/BwPmVhar0C+oszjJ20qiiGikTi+otBHptpN0TtxmqS9CVtOIT3DOTpl6PthbGzolmrOZmXaquDQczGIpIMf+Pi+izhAPsYVLw78Ei9Ic/6/EUCPm/QfnXYwdxO6lDt2jI9ZY7khU3x85jkY9Y0Gz/Jh4BmU9c8pyY0bWG9ZwOPXtPpNxYm2kXSLhn8NrWm9zDhG3BwbZzG+rRbz7QIpdDObhynYNKEjb8ui+Yz8C5184TlDFzqZPAtk+DsMS+ZBEodmAT+wwQvN7myGXeluN1XeH6tB8I1qC7E+HC5QEZxherGExgmWUwAHF5XAbqutbu2GbiMY4MCqbSxk6j6ALgt8OjtCYY/porrs1yxj4lZ7NAmDzt4TXPiVz1G7UAQbjbw4/7Ao90N7P9hOqLhLQlesw3qd9YFb2kowfXgnwKPdjTwZ52p6/PP62wJKj14qUSE95bzJHXWlTQ/jwkobIAa9gj6SSROVSXBh0Dspm7cO8CcDSFWozqBRKwKjxgj+Zj7FYBLot51UXWTKE9103o2GaB1axt24ziJMxNmlp0DQBJUVKSqkl1cY3yzMoRrk56UjA7BLfGHwVBtKEbrEHBo2aMbJgJDAu47RAXQJwnEB2PfoEByFdsVJTwlFCoY9bNFjC+VCzTmJCpb5LcSNZSEWhNirg/ypNY5DhNrTPEx4pdsB3w9sF1OCzdRTswfA492bbZ1i3wqCF9T1hek2lI8xbWRKHsT6As8UnMyuj6LZq8b58vo3020jMdtOHwekLBNbV/T7Xk0pj0C1s4axBwtkbvgaro5BxC7qYuYR7luV8cRdlJfGW074cetKApJUstTYAQMLCNgU2a8magRf61+3wG4mRinx6ktpX090z57abQzmew0jm+9+Zwtco4IPwWwm7LTm4ixMO7hUbbVMMuW+GRiXGxSRyOnF9ee6/NfDPWP/xx4tM24l2SJPwbGf8X1N+bvGeSChSTqB11TEvCOjT3hG6GgEdm9VgqO1RkHb1zWR2pS7SRE0GCcGRTowokAaiyTxvhmUKAxV/xuiZeCcbqBH0YngM3tZov8fiJEUo2069/ko2uHC3nuyxnIRlr9zo2TFW3nVygBKqen2r4erWe47jCdnkfD027JKn+w4tEbDX5rojJUAWO+ug7BKCwoiSqNJqktSWhRJ1nN+Ut5u0wVfQyIzKU2JOtlJpxUyZPwmkaWtK9n6t9FCg21L5YUDm39uewu5jfBaegqa/RKmYFCxaPSZHuYhGF/2MG8TryQcT4muc6qy2H9d10O65/HLVQJKCJWMeY8XaChOD/X598T8Met7unFZo+fSg0S9ZzPn2UgipvxnMAjk2QTJNkQweAqvB2uuRL/CzO+q8Y9ImnAOKPScGFu9s0t8Tn13cMitb9iaKDoYqpF3/DDkIx61Hfjk/uITbu0lYSypSueRwk7WIJBk2xnU/qphtpXFUZKVZpNXfPvz1gffOQ3E3sDk4jiZi1eHafMFV6BS7iDyQmp124tTPt6ZvQuSZmx3ThOcMIkew9V3KVVm5jKZI4EWay1II+eiSRB1K/fhFJHlA3UhRkfrRToytYKLRrRqvaCwfoXbsJkCFUHCYxyPn+QgatNqjrA2wY8uiOULhR5vU1b6j/a04vdRjeX2rbr6hCScT4O6071HcYhAwWSD6HEJevzZQR8UtnA8/PmYotWSijXZ7mq30/ZhpwanV/xaFRjXFutYZcr8o+YGklsqsLA3yoeba4yHrnWlNMYIy31WgbbL19IcuVsVEzfA3X+zHfX+TMl/mxMSevzmDDs4IzAI7VMqzG/qBz/Otin3EcS96sqCeI0eRVjbtyHdLbEZxPDJKFQvU6EN29yW6I5RBEcWOjjggIJPdCYYvo7lk+5blrPVJOcUiO7cZzgxGV9/gUB71Y280gwH7vGETYr2xpn5vp8Zp0o9gJ1faETyZNJMsC4pk0zZ0WhgjLYPFhIkj099kVR5BITxlH0tBtPW7ULNQBTY5gkzhGMzwUFusAt8ndAGMNl2Hi7Mg6uFOgmU48TxTMZJglE+eT6LOo/r1P5257TUxIV9MkuE7hid32WzfrrVf6OGBnFqyVQFVoZ5LFpko86Qwqd5+bNxZZRPK65lD6Prs/vq/9ufmIwlyruw+b2EnB+1tYMYm6cgENzHwmkBpcFHi2IG3eCjeOL9Vje1g/Ztt3kivweJoxJtOrkk5DPr2bs2LrhTft6FjcPaf673ThOYPbCBIbfqptgLAwK9FW1vaFhhyvOdi09H3ikY/uPaCFUNRDCa3UbxPhxuUAfjHIoCZVN4FGPIUzrxdyUf7B+xfRrh/ClKIk+Ar5f9kilZd46uGyJjyRuZDOqy0TjXrOL+c3k4B5th+2UixJs5oyv8sXHMKlNYgK1tD9gwsWVPH1WO8Zcie9ghglf6v8GHqlPW0f9COUln9Em5zHhskqePjWdnsecz5/nEek7dTGlyTE8UZfT8McrHpl8mMgp9X0AYjWn1w1SmRyW4CTzucAj7Qliwx3XZ1kX36qdAAJOLXs0RvM77euZduxptLMbxwnMmvHLo4Y9K/0kuqNTUrIlPpoYPzJo/IXAo80M7MeY5hbzoexgHI1Mp/ZqhHcuz9Nvomxcn2VTbcQpOWsm5pqSyiYdr0m9bIm/TgwVQXfY7otAg4qoNUD/+Qxjh2UFMlOkCRvNlniPOvWR2W9ugglHhidVbbWlTTeODBQrHvWbzJPYbufzW2poqPOYlE8HHl2qrWCYYS7NJspsN40trZ8MvbmSJ9mgjCtpfR7rdGjCLPFh7dyYhh2EGyNTUv1rAo/UoRBJpAbrHz7nBR4Jq0fHki3yCUT4Vpxd099X1a/xZxnYS+JQpHBBuzaEQaKcpzHyu2lfz0zwSput3ThOYMZcnyWbN6ttYtjBrCRkvtr25/u8pwPEStCNtjfRq17XZ9EaHZfk0sHfB4I8dm93/ZYr8vlMOFs7XrHrFl3cVp8TvPTaDfszgUf/boJJs+02S/jVPTU8a1KfALfskRGf5mj7e/4Hb/TsysYGWBcgT/h4kKfIGNlske8mwl5a36MkCzV1EyykcuK4fyVPqtsG4wxzCU0gnFLJ0yUa/5ttjKixGLcGBTqwXR9pfR4TqDfdFHh0sBrrBFKD9fz2RUGeztX2kURqkAkfrOTpx3F9JCFHN40lzy7lnaiKh+J8Wff3iLCptK9n6rGn0NBuHBNOWkivIadE2rIm8EgtVK9tdMyisYg3xhyITyoOSam7ZhCzTeJuRvsL4/iWA9hY7WtMlqjpV6r02+kEU+3XFBiGVBpySjiRZ+z/gsF6csgEk39MZbtqwC7LPdK/9JvwM5RI6xjzaxirJ0jfG+SpVdM7dnYTcP6hpxebPn4qqZ5/05gvcZhqOKDcT7fHOt9ksP0SXlCtQWI1db+5GPm7ND6POy/i3qE5GCJAH8ISpxffMglJpAYZOLrikZruyfA5aniolQkNE1iMkq56qtj28TNI4pZVJQyZGBfH3qmyM4zNmtWw3JSvZyqgUmqke8GkdHBT6bZwVzlVLFP3MQmJKJq+TPnLHAe7DfTRA5q2m20SZFzeWVcM6Bjzki3yO4gQeY3dwb9x+samY5kqe+M4x7GOVFHDXiZKFu3GYUprY3KaNqbPEfUVuRZXxWUx4wOVArVNYsj6fDUBkfGwbca6es0g5pl8CNVPNd9VJzD+hXqz1djVYXmQJ/VNQ4JkBGHDe1VUAlmn32rW54sIUMVdEvCbskfv7NheCp/HXJF3Y8IfjJ7pDqfeUe0kSTjLOHi9If+q8KiahF2sCgYxR/uR6foskoP6uEUHBwZ9dKsW1/DmYY3WXuxmVLFJq/Rqmtczk7GnzdZuHBPOWJIXVE8vNjalUzF1z/X53+pLm/pKhAjHlPNkRB0TnjYKCbVWFWRthvHmZQV6sNN4Qm6054wW8UmSxzPFWWNvspBHtLc08EidYR6zoTiJAP21p+FCOtq3kdIDIVYBJ4Gkm1zxqq7rxOfw5EWSeNTJXSP7Rvyq7JGWSUESBf4bwDGa30xosyLwSE8sLckIS9lFFaJr3qvoR/VRksbnMclJHRvGnif4XQ4Fg/V3pcHNQV1u71oQDlfMZcOkTqn0uzqlklbeU36T8sEm2eeqwoR8JU9LVMZCp/BlnrdRL0z0sIeCPOa2hjGleT3TYpVGO7txTDhr2yzh1/XUoD66byw4hjxeSVzLXcg7cAaPqOu2If/tuMHzWfjohJdOW9TZrq7PpkHnmGgWsHYQpnZZnz9AQGzMUWu7Qk8xeyZ2mqykH+EapSpWqFUdDK/uxH8J3VidwUNKPtMXM4Rdl+VJfGpbklzxQrEhlQ5zPmcZDR1stSzfOkcJFwZ5EuorVXF9fhiAWnPadGMqThglhBAuCPL0OY3zaXse3RJ/GYyzNGMLbao9vZht8kGfQGrwrsCjfQx8kvk0khoEcHng0QnaPnI+H8fAFVp7ANcGHh2ptU+gMx15I5X29UyLV9rs7MYx4YyFR/Gr1Iux9GPwwm51K1fkY+DgVFqLdzXHgUS5bxgbtiIYrOvnKr+G3SIfCILwCWp/O9cFgzhS234StYC6zKNRxmIUZmF8mPBI/qyTDJbJzyX86hZqFC1WjeZN46E0Phnyjar44Jr7zZb4UmKcqPGFCMeV8/S9OFt3MW8JByJnaVTi4l7D0znZNKp1o5sdqFOr/EudWuX7GqfCOK1Bo/cE8JXAI/Xmx/Dq9P5Zg3iLVpM5bc+j4e9cpvChwKNdNHM5amMqNcjAtyoeqZ4N6SOJ1CAMqd52voTnvLSq8TGpZdVYgxqyQT89pcHKWGeecW5QoEjlpjSvZxqs0mhjtKClcYBT6XNdB/h/Aexr0MfznMHOlYWkXgzrJwlyUiGKBu9p9KPg6sot5rexg9vUfikl5ra9kLfOZBoaylsr236sthb7xElVNbcVvjTlhaZPuhlp4GOBR99R+rXOTDYn5MDjkdgwueYbcmrYY6CfHjNtK8re9fn+CIqdtk0nOW3S+Dl/Me/vOLhDYys2cZuv5nZMspJNKXNcn4UlwDTh5elaBvtFqa40tLtFCpGgVn1pxayuSf+mcp5UcXSmmaFhXx+pa0cLY0FsCU9k5D2kuW5/rlrD3iv6SR2bnbbnsa5kVTb8IPhh4JGoK6lKEqlBME4LChQlIRrZZxKpwSQCATmfv8SA6uQ5XHvUJ9VZn28nYAy9TgeAq8x4faVAMnfjSprXM9WPKoVGduM4gUkzjb8Iu7qrpxfvfvxUkpOotiWkY5CHWvjIxhATazRPDRMLBnp6sUenLNFwAREZOq2SR5AhHBB3HRkFQNbnxQQUDKemRozTykP4huZ0c/4S3iXDWMgMIdZuzXa/OxisfxAoT2E7+WkU50h4CQ52CRaS0DxNejFMkrlv1iD2jTuZEtohMH6ozGK9JhjEh0xwzRX5RCao+RKbQJNY2bOpBz+ZuRGGhl7C3uTgFJE3GwMsYTkY6nhCobCaPYjZcbiM9uEW+eMgXG4ymRnGG+PigaW9MEFPPhA1Cj1rwDisTr9zi4kvYpuW5zFkunjB6IQ/VGzSYpJEahCMg0xwT0DQLVn+W8StKa1jXHARbzK8ppGF/1rl+Nc4DvaKS6Z0l/DhqOFaZZti9l+BR5+IeY+aJMp11XpmgENqTO3GcQJTFZ7Ayde76enYU0woZoBfOhs1OO/w8irMcxzs6DjYX7RjAezdxrU7kcERcRmXYQKLZEurXgoM/LLq4JgonslwEyvE4jso4XoMGRyadAMUvtDkpE6dudrk131yNYQMbp7dixVbPIPVyzfG7OoMbE3DeAOocUJ8RIcN8GoifLqcJ5P4n7awZIv8fiJoaTimNEN8wYW8zXCmkXH6atU8Eq6cNwcfi5Kjw1WcyS7HGTSi0KFRXPmBO4jjb1lEw6q+Q6PwSu3PBolYJs2vIAcf5BokrlZXGA8HBdpZZ9yIPZSEgoVa+4Yd41aniuMHziShu4osoayekDhrMmNfZsbRUXrUGr/S8jy6Jd63vjmW01d1YcK7Knn6H22FBFKDwjU774k+kg8ZVUkgNfhU4JGON7XFA8P3k9SuODUc0u5GJlSNukH9jgH+0gvs9qhHHRNp0ryeqSY9ZUZ24zjBCcsWuUgEb4LNaKv/fNZMfFSbNBFKIko8onZjez8D584AbhscxEszNsGuqOF4RiN2TZOtKfF5N/JaHGNyPR01+GyJ9yNuxFJOKfflmL4ZD5ODY7XXkJpJCwm45aUY96z9cd5c7BG5SdN0pLTJ+nwEoUE/k1FWuYcJF/TUcDvNwAsvr8Y2GQeHgHEqCDup2iBcFKysb54SnuBmS3wyMS5W9aU3epKqeEdmJp4bXgMTVZ6rA4/UGdI5n29kQE8u/Q//1xJwVY3wkyrhzo178Le1L2Nrh7AnA58B8A7lUF+kGj5U7qfrlfaRZml4HnM+f5KBy0zGacpPaKoWBuDJwCPNifA6t42lBoEbAo8ONRl3s22CE+UXwPhqjXBVzUGZV2PWRjMaOu/Hghu/TRWPMAODxHhnUCDVh1ua17Okc9Ot9eIWs271u2v82mYJz+ypQfit1FQICZyvgnF+4OHcdqor7doMZQHlxGt2gn5NqqwlwhezK3GB6alSu05C9RWJ9VK9iEycbbaV60cAS6sOzpkKZR/XZznl262Df0w1vN2U8DnpeMOMSlFr0ZwUJu1G6r1IwAllj0xkMMf3J/yQS3ArGG+biDOjdUU3uMfBEcKrF56myfWmtgg3ncSKXkeE6+I+MlyfnwawhbbxSbWTD6Ea3l8+g4SmZ8Kl259Ht8Rfa3zQ6EsSDWYz1gfGr+sbI7nhUJWEUoPVuoLXIwzcK/KiRLg304vfawnqxTG3yN8ANTZ966cwnmHgvZUCGZ0Qp3k9Wz/Arp9e7MZxEnAO6U4kdugNk9BcaxMPOA4+MdBHainB1gbCAP2rRJZ3CvyTU8Y7HMbJ5QLJ9fKkFpHHqgFXEvCaSW34H41dm2H0a2LKkvavWNBiY3yS9t2uXnjyeKVBVqWpC1dnCPkkMa5RHTWesWH8Rn3K2c5bxq9rw/jI6In4got4xvAarDYdXJO9ZJlKFvTXWttImhU+AV9Gq9aY8I3ZG+Ms7e2Ets9ufh5dn0U8QHsSK0O+JfDoIO3YkURqEFgceHSGto8kUoORbYvgxLbYBMeQbCpVxS3y6SAI8bjqdknVaLTRdcMOTniijyQExbikeT0zHmyXVrAbx0mamMbJxVp8e1zwffL2lxFwbnkQ3096xdfcdSNwvAfnMeMUZSJDvOeEe6mGReUCydXnlJVwY740TBSajH6qIPyyseDn6c7JaLBTGzFxRM+uXYMd/vw5MtKTngyfw5hHIQY/ajLaC9u4GYzzTJIBtH2HcU4SdG+aZS1dyKlif+DRuESbepJbTRFK0MnNSPqc8HTkOu34JsnuNnJQKPfRXZPU3rhmuvV5dIv8V6NseQmhyNNpWpySSA1qqadGfUhCYN7G/1ilrqh6kjTo1CAZ4CYbcC2E99VvOc4LPPqptkI7uzSvZxMdezfUtxvHSZ6FbImPJMbn61dZHeX12nQri9u1BFxezuNG02tpzVAamZg1nIaRbGJdkkRTwwz8jYCfg3GpNjZF45fGRgKv4eB0Ikgm7yxNnRYbORH9cU8Vl5voriboZ0yVTnGOTDhhsngjk/rZiB1yUMBIUpZxWIAQlhPjF04G34zLuEzq42i98Crv5Pr/C+ebhoNOnqn/GHZwYbsEBddnOXFMHEvbbg5zJfaYUTQY8wME3FYD/pVQl4/Tl6F6Mt3/MOGrlTz9Vl9tYpbd9DxuX+QtqgQJC1AXZnyyUqD/1FYw5MtsNEuM3U1uYlyfTaUGI91n4OsVj0yu7ce0I/RdRPh/RA0WgomEOT0Jxi/YwRVT8dtM83qm/d11o53dOE7RrISShBIUf2CdoX87Gsl+lI2aYC6EwCsByFG9xB89Uufhur2SxV0mVwsTcV0W4OWzcWAVOKCeLLEnqHGNvVWdZ282NTioMQjCSnBDHUfiZx7KOLh1YCHumYoNrclYJK60l3FwDdgPjDeB4YKwZZ3vUjaTPRJbB+B5IshL6/c1ORl1cFPSLG8T36Jsw6Du8Qs64fagD2/f0HiO+hwSlh8q/GvM2AUOcuAGP6DgOszAShr53QrP5kPE+GP9ZOI2k4VxoliO1pds66HVOIxqOKrObSoUUTL/8nytZOBJAu4C4wYM4afBIprIVXRil7M+X0HAcQYNNBJvwrjpwxh4R+PZHAkxkU2ywyNxo38H4zE4+AMBd64l3DAVsblav9P2PGrHZe2AnRdx79Bc7A9AkhUlTnv7kP5p0/BjS2J+Xwx/l/JukI9I+UC/HzX8odyPR9fH+y3N61kaf2d245jGWbM+pwcBSewoQa7DW+mV1tYc7LG8j2TzZcs0RMA0O3aip0TTEEI7JIuARaALEbAbxy6cFOvS9EEgV+LjmTFe0cZQ73j6IPLKGEmi7FjGmUGB5KrSFouARcAi0LUI2I1j106NdSztCDRiG6t4JCJgv7JmEDs/uYheSvsYrf/RCIRJBg+a4EPAhyZMXWTSobW1CFgELAIJELAbxwSg2SoWAQ0C7ciC61xrR011JrrGP2szdQi4Pov+sdAd6UsNewT99Ht9BWtpEbAIWATWPwJ247j+Mbc9vgIQCJU2hCh67DNG+FmQp/e9AiB4RQ/R9fkCAGeagDBrJuZONu+iSf/W1iJgEbAIaBCwG0cNStbGImCAgMS3lefgPgJ2bam20hnGrp00iA26saZdjIBb5F+BcKSBiysCj+Yb2FtTi4BFwCKwQRCwG8cNArvtdDoj4Bb5LBC+HDHGzwQe/ft0Hrsd2wgCWZ9XELCNAR7XBR4dbmBvTS0CFgGLwAZBwG4cNwjsttPpikC2xHsQQ/RsW4m0bw7yOHh9cJpNV2zTMi53KW+GKv5u5C/hq0GeFhrVscYWAYuARWADIGA3jhsAdNtl9yKQ9fkGAt7Z8JBxkIl03taLeFbvbPwuQk95qFrD7iv6aVn3jtx6NlkI5Hw+gIFbTdojxqfKBbrMpI61tQhYBCwCGwIBu3HcEKjbPrsWAdfnpwC8NnTQ6GrZ9fmHkXrahI8Hefp21w7aOjapCOSKfAoTvm7SqAO8bcAjSaayxSJgEbAIdDUCduPY1dNjnVufCCy4iDcfXoO/ruuTcFGQp9M0PmRLfDYxzm+1ZeC7FY+O17RhbaYHAtkSX0qME01GM+xgXjstbZN2rK1FwCJgEZhqBOzGcaoRtu2nBoH5JT7YYdzYtHG8PsjTYXEDyJb4ZGJcHGH3p1WMPZ8u0FBcG/bv0wcB12eRmNzHYER/DTwaPeU2qGZNLQIWAYvA+kfAbhzXP+a2xy5FwC3y6SAsbXIvliIl63OeAH/ckBjPZDLYb1kfPd6lw7VuTQUCI9rkKwHMNmj+lsCjgwzsralFwCJgEdhgCNiN4waD3nbcbQi4Pv8ngE80+cWzZmKTKFLmnS/hOS+tgiQz/HPEOIYc4KABj+7utjFaf6YWge2X8IJqDY8Z9cL4ZlCgk4zqWGOLgEXAIrCBELAbxw0EvO22+xDIFvluIuzV7BkDD2YIZ9Uc3OG+gMGBTTGfangfMfIAto4Yxctw8L6gj37dfSO0Hk01Atkiv58I15j0Q4zPlgsUFepg0oy1tQhYBCwC6wUBu3FcLzDbTroegUXsuHOxEoxZE/B1iGr4QLmfrp9AG7ZqihBwF/OWcLAvgLcC2Bfy4WH+G1oNYACEx7iGx0j+S3hso2E89ng//my5P1P0g7CuWgReAQjYjeMrYJLtEOMR2G4xv77m4NF4y7YWATHeWy7Q/RNow1ZNEQKuz8cCuHKKXb4p8OjgKe7DNm8RsAhYBNQI2I2jGiprOJ0RyJb4aGL8KNEYGVc4VZw6cCa9kKi+rZRKBFyflwCYWrUXA0qoVIJonbYIWARSh4DdOKZuyqzDU4GAW+RFIJxj2PZtVMPny/10u2E9az4NEHB9vhnAgVM6FEseP6Xw2sYtAhYBcwTsxtEcM1tjGiKwfYm3rQEHMbAnMXapAVkCXsPAHAJ6ALwM4Lm6MszDAO4gxo/ttfQ0/CHYIVkELAIWAYtARwTsxtH+QCwCFgGLgEXAImARsAhYBFQI2I2jCiZrZBGwCFgELAIWAYuARcAiYDeO9jdgEbAIWAQsAhYBi4BFwCKgQsBuHFUwWSOLgEXAImARsAhYBCwCFgG7cbS/AYuARcAiYBGwCFgELAIWARUCduOogskaWQQsAhYBi4BFwCJgEbAI/H+n2qc5KKLCZgAAAABJRU5ErkJggg=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67364" name="AutoShape 4" descr="data:image/png;base64,iVBORw0KGgoAAAANSUhEUgAAAo4AAADwCAYAAACOueV4AAAAAXNSR0IArs4c6QAAIABJREFUeF7snQmUHFX1/7+3ejIJYQIIyCakq5PIJjsIKMgioIgg4IK7PxQUFUSSrg6I+ndE2dLVEwRRRETxJ6LITxBQRJTNFRRkEWRLujogCggCGbJMpuv++9X0xE5Pd9d91ZNJd3LfOTmHw9y3fV71q1vv3YWgRQkoASWgBJSAElACSkAJCAiQQEZFlIASUAJKQAkoASWgBJQAVHHUh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VIhJaAElIASUAJKQAkoAVUc9RlQAkpACSgBJaAElIASEBFQxVGESYWUgBJQAkpACSgBJaAEVHHUZ0AJKAEloASUgBJQAkpAREAVRxEmFVICSkAJKAEloASUgBJQxVGfASWgBJSAElACSkAJKAERAVUcRZhUSAkoASWgBJSAElACSkAVR30GlIASUAJKQAkoASWgBEQEVHEUYeoOIdfnRwFs2+5omfDmUpZua7edTqivTDphFXQMSkAJKAElsLYQUMVxLVnJHS/mviVL8RIAp90p9fRisydOpefabWdN11cma3oFtH8loASUgBJY2wio4riWrKib531A+NM4TOeZwKMtxqGdNd6EMlnjS6ADUAJKQAkogbWMQFcpjtPP5VelUtiJU5gJIE3ANiFjcwJeDeBVAPoArA9gMgM9BKQALAewtPrveQBPAXiSCI+HwD2pFbh34RlkTuq6vrzmHN6kZxJ2hYPdKMSuIOwGYAcAk6STI+A3RY8Olcp3upwy6fQV0vEpASWgBJRANxHoWMVx1vm89XAP9qMQe7ODncDYCcBWqwEuA7iPGTemUrh+4Rz6y2roY401mfH5YgY+LR4A4YIgS7PF8l0oqEy6cNF0yEpACSgBJdARBDpKcZw5wLPKIc4CYT8wpq8hQg8R45LUZHz/iVPp5TU0hnHr1s3z7SAcKG2QGSeWcvQdqXw3yimTblw1HbMSUAJKQAl0AoGOUhwzeT6FCRd1AhgALxDjPH4FFwX9tKxDxmQ9jLTPzxGwqbQiOdinOIfulsp3o5wy6cZV0zErASWgBJRAJxDoLMWxwJcx44ROALNyDIRFTogTFubo1x01LsFgZl3Irx4ewrMC0VERXsqY9kyOXrGo01WiyqSrlksHqwSUgBJQAh1GoKMUR9dnY1+4p4QRA38jxm/ZwV+cMh53UghoEl7a+gUseWpjpJYOoq9nPWxGZWxHjL2Y8BYAr5e03UCGGfj6ptOQveckWpGwjQmvVrmSPahyTW0Tj3Fh4JFxPFprizJZa5dWJ6YElIASUAITQKBjFMeD+rkn6MNiAFNazHshGJc5ZVy58AxaZMsnPZ93oDJOq3hVm1NN43FtVYzHMQ3jXd3ihZ32+dMVj/OLLSZ5feDR0RbyXSeqTLpuyXTASkAJKAEl0EEEOkZxnJnnncqEB5uwWciML5bS+DGOo3K7/Kp9fR/A7gnauh8pHBTMphcT1J3QKrbew8Q4u5ijL0zoICe4M2UywcC1OyWgBJSAElirCHSM4pgp8IeY8b9j6BLO75mELz1xKpl4jONWZl3Ik1csx2VE+JBto0T4/QrCYU/NIRMfsmOL67O5pj5IPEDG+4Mc/Ugs34WCyqQLF02HrASUgBJQAh1DoHMUR599BrJ1ZIpBFjNBZGItjn/pZyfdh+8R8OEEjV8ReHR8gnoTVsXN87OgKDi6qKQYOy/I0d9Ewl0qpEy6dOF02EpACSgBJdARBDpJcfw1A4fUUflS4NFZq5OUOXkcHsKdAPa27YeAjxQ9GntKatvQapBP4D28YpNpWL+bnH9ssSkTW2IqrwSUgBJQAkpgVQIdozg2iK3HBGSKHpVW96K5Pm8P4H4AvZZ9/acX2PYxj/5tWW+1i7sDfCBC3C7tyHiplzzaWSrfjXLKpBtXTcesBJSAElACnUSgIxTHKL1gCk/WgpnonMnpPOeJ4FkvDuObQY7kKf2sO0hWIYH38FWBRx9I1lt31FIm3bFOOkoloASUgBLoXAIdoTjOKPCRIeOGWkwMfKjk0ZUThS5zAW/OwygCWM+yzzIBMyfiZNRmXBmfv87AydI6DHy+5NE5UvlulFMm3bhqOmYloASUgBLoJAIdoThmfP4CA1+pAfPysIMtJtprOePzDxj4oO0CEVAoemR/WmnbkYW8rfcwMd5RzNEqyrtFd10hqky6Ypl0kEpACSgBJdDBBDpDcczzNUx4Vw2nSwOPTppobu4AH44QNyXo96WeXmw+3iGDEoxjZRXX52cAbCZtgxkzSjkyJ65rbVEma+3S6sSUgBJQAkpgggh0hOLo+vwEgP+muiO8IcjSnyaIwX+VrX6egj78JyZ7TcNhOYSjFmbpxokec6P+XnMObzKpFzYOOy8GWWy82sIedQAUZdIBi6BDUAJKQAkoga4n0BGKYydRtL3OrBn79wKPPtoJc8n4fAADd1iM5ZbAI5PLe60tymStXVqdmBJQAkpACUwgAVUc62DbOlCsrE5YFGQpPYFr17Qrt8CfAuMb0rGsC6kGlYn0aVA5JaAElIASUALNCajiWMcmXeCTifH1JA8Np7BVaTb9M0ndZnVm5nmzsoMjGHgjMXYCkAZhIzCmADBpGF8G8C8AJRD+ziHuIuAYED4iHoeDtwVz6JdGfsZ5PD2chLcxsCcxdgNhczA2YKCPgJeqfS0A4RfDhBufmkP/EPczToLKpDHIzfO8/nqEw0A4EIw9GJhBhI3BmAxgMUbW7z8EPBQS7kWIP5Y8/GltNlEYp0eurWaMmUTPpOg3uS8BuwPYCsBGABwAzwN4EMCtvcDlSWPCzizwNiHjmJCxNxF2BbB5tQ+zR/wLjD+yg+tLi3Et+ilsa0JaOSIw3ecdiXCwA+zOwLZguEC0V65PhCEwFleyoS0m4GkCHjSxcjmFO0qz6e+KsH0CMwd4VplxCAM7EWM7BjIEbABgWjUm8ysA/k2IoqXcx8DvljJueSZH5v+v8dLN+7UqjvWKY57fTITfJHmqiHB0MUvXJ6lbXydd4IMpxFwQzBWyecGslsLA8GRgyyHGUSCcCOANAKTPhXkBXVEu4wtPnk5Pr5YB1jSqTBoTnjHAO5dDnEojEQHswkkRFoHxQ+rBBcXTyDhUiYvr8yIA24grNBBkxhtLOfpjXBtugb8GxqlxcrF/J5wfZOmMUTnXZ/Pcbhlbr5EA4cIgS59tVjczwHtziM8zcAQBPYI+lhLh/xXnoCBV5k0oszLjdAL2E/5uHwXjf4Ic3SUYDw7q556gL/o4tXuuGjWeQiaYTYGk33oZN89Hg3CdTV1OYcfxVtKqv7UPE2Bi3r7GZjw1sg8z4YdThnHho6eT+aBrWdJ5PpYIP42TE/z9tsCjNwvkxoikCzyHGAWbuuEKbLzoc2R8BsatbDOPZ6ZS+DgYx1XePRnrhglLiHFtGZi/yKN7rOuPQ4U1tV+Pw9BXNiFVEMazz45uKzpx60GybDWM2UGOLmhngjPyfGgZOJcIe7XTjrQuA4M0chqV7OVpOiIsYeAjpSz9n7RfGzll0pjWzDzvNEyYT8ChNjybyC4G4+zgFeQlJ1LufN4I5ciRrJ3CU9fDBg+fTINxjWQK/DvmSDlqrzDeH+ToR6YRc0pXZhjlN1EhxkAxR9n6yu483gIOLgbwziQNE+E7xSyZj7imJVPgXZnxbQCvT9DHEID3Bh7FKmLuPN4NDv6aoI/6Ki8FHplT1kTF9fn/VXaaL1tUXu4Oou/2fhq2qNNU1M3zQUz4/Dj91kb6YTxXOZk8s+jRZa3GmM7zWUT4YrvzYOCikkeJPr5cny+v3GrZ2PA/HXiUVLEeM9V0gXenEF8F4W3CD6RYXJWTymtSw8guPIMS7wGxndQIrMn92macEllVHOsotflC/Frg0WkS8PUy0bE1kAfhk+P1w0gyjjbqhCB8OsjSt9poY5WqyqQxScNlCuFLlavn2cKTLPmSEH42THh/XAzVdIGN6cTv5Q03lCwGHs2QtOH6bExAtpDItpB5OuXgwAVzyERxQCbPRzEh+Q1B3emlabN6MmZeshu3M1YmnFLKklE+x75EfT6zsnH3A5iUtA/zwcjAPos8eril0lLgjxHjO0n7Ga1nrglLHr0paTuZsSHb4pq6v6IY7xYnFPf3dJ7N9efXQTgiTraNv18STMcpOI7KjdpwC3wdGEe30f5o1ZMCjy5N0o7r892WHyk3Bx4dnqSv2jpRYo4yBsB4/2p6L75oFGLJR1TSuXTCfp107M3qqeJYR6Z6NbMiIegfBx69z7Zu5nzejlP4+SohiZo0YuxkCPCHHfx6g5fx3NB62GyFg9cTwfR7bDsvE9txN5BnZhxaytGt7balTBoTnFHgbUOOlJ3t2mXcov71gUexLypzbeSkcCCFODCyqzT2tzaF8LMgS8dIq5jUpKGD7csOtgPjcAKOjKn7BwBXM+GBMuH+p+bQC/XyM+bxa0MnspM6hICDAWwiHU+9U1na5ywB88bJtOT5yWVkaq8yZ13Ik4dX4HJwdE3adiHg50WP4hhi+nyekSpjj4qSvYexncWInaY4RqwZKAEXFz06Jemg0z4/TsAsaX0Crix69CGpfCO5qr17Pu6a3ijhFXvSCxi4qrcXC4aGMNMBzgXwDnH/DT5CRuvu+S2e9Nxi7OIQ9qranpvbKGPvbvXhwIT9Slkyvwm7wkxuIbqVWl9acTySYrgFfi84OrkX/yal46uTY2KcWsxRIt+GVn120n6dkE3Daqo4NsDi+rw0SSxHBm4seXSUzQJVj+BvBuHVsfUI5wbb4ItNv0zNFRnhO6v56zhumE8ihV2C2WS+5BIVZdIYm+vzWwGYa1bJld/VzLignMJ9DmFLpwzz0jan4aLfPBNOKGXJnJyJSjVlp3HSEhcGvlryyPoKLlJYHdxOwNbNOjPXUOsP4oMP95O5lhWVtM/vJEBubkHoD7IUXZ9m8vxVc5Up6kgoRIxPFHNkrqMRKY1DUVrWw4TVRWIh8Lq4U8f6hiI7MwfRqa1FSXzaVXUiMHaWNrbenws8Os9ifCtFt+rnqb190Smr5BDg0ZSDI0dPsVc20s9Opg/XM/B24RjMjc1+0vjFCa6O4Qxjo4VnkHGQsyrRqSthoVUlwkeDLH3Pqs6o8NWcSi+KTHA+Y1H/TgDzVwzhtxtuiOXLlmKHEPg0gOPFbTA+FuTou2L5GMFO3q/bnaPoJdJuJ91WP+3zc5XriU0TjNvK+NjN8z4g3Fx54DeM7UtoP5n2+ScEvDu2vVUFjGf0lcy4edJkPNj7Al5aNgVb8CQcxBxdiYquE1c2aRTcLJ1pOYZIXJk0pubm+X0g/ABAKoYrM+HERkqfm+dvgPAp4bo8FngkPtU0dqgh4RZh25EYEY4rZuknNnUkSmPFa/nSYLAyT0vvYbfAXwJHV8CiwoQvlLJ0tuuzcbYxJ0zjXa4LPDoWV3PKXYRrKp6h4tNZ6UAqp2VeySMrp4dEzhqMfaUOOfVjr+4JVgkhmHFkKUfmFseqzDiPN+RJ+LnQnnZBuYwDmjkGVhXsx6Ufa+ajMPDIXMnGlnSe/2xjB8/AUyWPEjmyJTHpCIG9kjifVJV24whkPpIlxXwYfjbw6JJGwjZh2IyjqONgv+IcMtfybZVO36/bmpzFA91uP11V3/XZfJUZt37bcnvgkbnuii3p+bwllWG8uuKdUggXBFmaHduoUbx8fhQmNISwMOMrmVdwVjMj8unn8qucSTBXz2J7ITYhEAaxTdBPy4TDiMSUSWNaVc/Za0X2jCN2pt9s1JLtSRE52Ee6iVZ+M+b5HLBZbwA7VEw7HpHWqY7/tlae3AScU/Qo0clfgo+u04lQZMbVdXN4gAlnTWbcEfZiaHg5jmDCRQk+RkuBR25Dj3LCb0E4Z+hl3NnXh6krgPdXQmb51TAkUqRGbkQ5tSi2CjaAcCljg6RhUCqe75+o7JNWttMEuEWPrJwcjdIY9sA8X+YqPq4sDlPYbdFsankS5/psvNf3jmus+vflwXSs3+xGaWUb/ey402Cc2aYK2zWOOL+sKO7GscS6uHn+nHnWLCqGww764uyk69tz+3kK9eFGYzYi7Gs5HBwzGkquWR3L3/VjUwexs81NRX2/3bBfC/k2FdMTxwZoXJ+NJ17cyc6YmlKboR37uXdJH26vhr6JW8M/bzIN+91zEsXaXW49wOv1hJG9jfhKJ3Sw06I59FCrQVTtwIyMjU3N8YFHV8RNbvTvyqQxqWrGG3MqbeJ2xpXLA49OaCo0cnJlzDBk62hx3ZTg6mxZMB19sS/J6mSMnZ1Tjn4zzU5NGIw57UQ1cH02Sqz4lLXyrWOutUxYkFrbr3nBdJxZP690sjBfy5hxAhGurFnTMhHOKGbJKImrlCQhUwDcHXi0T9yDVft312dznW/jMf544JH4Y7Z+LAmSMrwceBR/i1PTkbEjfGExbhIrLcJrzUyBLzNrKOWbIkxfkKUnW8lH8QtDmJNMcWGGX8pRTlyhRtAt8JWWdrX2693PTroPPxPYLf93ZDURElq+vwZ45zDEA9K5MyFbypLtR3DUfLfs11IWzeRUcawjU7Ulsjopq2niJ4FH5kXSsqTznCeCFydnjs5TDvZYOIdMgODYMsPn14eAzTG7+OWdLvClxPh47CD+KyC+djFVlMlYslW7wfuE3sRP9vRipydOJWML1rBUHb9MQGjZhwXjzCBHoitY26szEO4NsrSn5HmKUxqjKybgY0WP/lfSXiOZ6u/eBAa2/mCstsfGDKBVVAFbB49qu2YvGv1oMP99TOCR+ZAYU6onZsYBSLa+Iy0sCDwSO51Ev1VbRxXG/xVzZGs+s3J+boHvBMPGI/uPgUdvtHkWLM04xB7DtvumxObU9dmYLFxrMz9j62fzIV/btuvz/QB2EfdHuDbIks2HhbWNsG1oIdfnvwAQ7TcAnu3pxfQnTiWzV4pLN+3X4kk1EexaxbGyeX2w4mVnbL46qVwReNTSGLca/PNeybUjE75eypLYQDidZ3M60TImWC2sih3QXyp2QKI4cCaOWcVz1lzjSMuTgUfTJcLKpAGlkS/wm6Vx44jw4WKWWv4eEsQtPC3w6Guxa5jk6gwQ5XaPDPMd3A5Gs2dpKTPek8SebZWXY7vxCgU2yAlCytQOcQUTjill6Ret1sP12QTYtvFutzodSuKoEgU1z9JXYp+jJgKuz8bRTnyCyIRvl7JkrrdFJVPgdzDjZyJhgDnEXqW5dK9EPu3zDTanaBIHlozPX2DAimdSm8Oqfa35oDLZp0TFmD+VcmTiboqKO8CHI4R5rqX6yMKhQez8dD8tEXVgcTAx2p5kP12l727ar6XQWshJF2ocuhrfJlyfzwcwd3xbba+12K8gZkoXcCcB+wt6WooQM4K5JPZUtc2uIQk0PDrO6mmVCckguTKNqkmuXaBMGj4KmTznmKLQLpLyWDAdO8Zd+1bsX43h/Q8lDRoZh3DUwizdGCdfNWV4LE6u9u+S6yCB0vhiGOLIRXOp3XiS5orpw5UUjd+3mUONbOwHo5F1fTZX23Ivz5oOiPEZSbiQtM8P0kioFmkR22VHcxhx6LNyVAHjmCBHUsVslXFnfE4zYJVthoBTix5dJAFg0kFOmoS/i6JajDT408Cjd0naNjKW6/GPwKOmkQJG+3R9/nHVREI6jHBoENNsFK2avravBIu3SpFo4/S23fk8bXkKxgxK7LjDjHeWcmR14prx+d0MiB3xbCOkdNN+LX1oWsl1s+JovlASGfuOB7hGbRAh18j2aFQ2k+fjmGB+9JIiOpGpbcj12ZwIHiRp3MhIX0Y1m4hVEFgKcUBxLv221XiUyVg625zPWzkpPFqJ19knWUtp6BzXZ+PE8R5Jm8ahoRfYXJI72TqMjVFKGYctzNGvm43Fnc8uRmwam52e/dNx8FapGUfcnNv4EBWffiQ9cTShhUoeidbN9sTR5uPRMMz4fCIjylgjL22kGkzi0cuEN5eyJLodSRf4IuIoVJWo2MRCrD7DJk+yrAidIF2fjaK1o6zRSMraHGHlO8tS4TL1bFI9uj6bTGtN03Y2mONdgUf7Wsw9Ep0xwHuFIf5sUW8ZBvEqiYNnt+3XFgyainaz4vhUG7lCx4PdmDYIeE/RIxM2o2FxC3xPNYBufP+EN0hjeo025vr8b5tgqQ7wpoUe/S5+MCMSrs/mtEoULsLIS3J3K5Ox9NN5/l8iiIIXm+DDyxhbxHmsVu0EzclBr3C9bwk8MnnSY0sCL1tQD7Zolhs7Tmlk4Akw3lLKkfylHDML1+dEH6LMOEQa8N7aDnRkzC+mGNstyNGzsQsxEv9umcQMZmVbFnaspk7a5wst4+u1lWowybVsL/BqyQeP6/P2DJgTWkkecTP9hwOPXhe7DlUBG29kY6fLwK5xMTWNE+ErfXjFYszmAtgq0H7t/Nw892MkS5W0iFM9Vk+TzU2FdE8y3uGJTq8TxZllvLGUoz/GTbzb9uu4+Uj+3pWKYzVEzJgsEJIJr06ZVnYkGZ8PY+BXwv4fCDzaVSgbiW09wK/pCWGUaWnhyWVsWJuZIq5ixmefgTG5eVvUa2mQrUzGkqt+GZuTXelv87uBRx+LWzvX56uEAY1Hmzq8mRNGfV8JTtKeDTzavNGY45TGinPIfdSDw5spnXEcmv3d9dnkqxVfl0XtWL6QbT/sTBcMnFzy6BuSeVmfcJn2La/9KrbOt1ezBEmGZMbfVqpBy1NyM6ZnKjH9RKkp3TxfAcJHRBMxrCy8bav5ys2HmiRYv+EkyiOdyfMuTDDOKuJSn+FIXHEksP01TBBfzVeyl4lTPbo+myDrsXtXzXgXBlnMAhHbzMHIVm1zTcQRcZH89rpxvxYDaCEofTmNR19d0UYC+5GV8xp2sEmjtGZGwPX5l+KgpgJD+3qYaZ/fRogMjKXF+voiPZIj92xpB3FX4cpkLMnKKYjJDPNeKWMAsQpepsAfYYY4NFIlTJTYa7T6bFvFDiXgN0WPDq2fY/UEwlxPu03mf2dPL45q5TluwW2laNUb2TbTEacYuyzI0d8kfW7r86ZDwHMS2RqZpzeZBlcSiitahxEng5ss+7CKpen6/LxNHu52Uw3ahkhq9mzVMzHXi6lUZDspC0018iUniw054iz2U2l+aZNGdkoZb5R8xKfz/IG68Ezxyy0MW9OoIddno/waO0dRkaZ6rP4ezEGH3OmmGnBfNJB6IbMmfWiYC7xZewzkSx619KPoxv06Eb+6Sqo41gFxfTaptGYmgBtUwh1kGtWrHpOb7CyiUB9UxvbF08m8jMXFzfPpIIhTbFGCEBnVXLxj4sc1/eExTizlyHxVjinKZCyTqq1MyeIaaikGsXErOxx3gA9EGGUnkm7Qzw872PWpOWSe19iSJHaoSQ0WeDSntnGB0ng9BvFeic1R7KDrBKbP4/0cB2KTjWr1mwKPjpD2VY3vdodUvipnlTYvQRzHIXcQ6zcL/l8/VpMrfDiFljEGG8wvcarBRM+W3E7QpIoUe/6C8fcgR/F2hVdzKrMIVzDwQeFa/4uAfaXByl2fTXgsk6lIXBwHuySxBTYhqlYMYdBiPzJH5GcEOTKOqy2LpTNJ1JZYcW/Ss+tzaHGTY07jf1DK0YebTaQb9+u4dZH+XRXHGlKzLuQNhodgTh7suRB+GGSp4WaRLvDJxJAmUI+yRUgXcFTONkhrkhAZrs/GiNkYM8tKiy9dZTIWYYJ8xy2Vl0yBP8QchWeSKo3LmHBIKUt/kC0wMN3nPR3AxEiTl7rgyTPO4+lhT+QI0/DDq/rSeEvRI6uUhtIBuQU+CYyGKcuatmFpa5XJ8ykme4x0TEaOGTNs7Dhdn01u4P+x6EN8rWjaTBf4CGLYpfFrI9Vggri0hlnTj9VaLrYZtggoFD1qGXs3UqwdfLvidX64cA0eYcYRNmtsG94HwIqpg+hLkgklU+BdmWHiyIqLNNWj67M5qRfbiwK4J/BoL/FA6gSrCSas4jIiJh5lN+7XSfnV17NXkMar5w5sJ9HGWJ1Hq2tZmwC2DFxW8sgm0HY0AsuwD8aj+h3FHN1gswyZAn+RGWdJ67QK56JMxlJ0C1xqEa9wbIUmjg2zLuRXrxjCOQScKF0rAIsrL4ljpI4eo+26BT4eHGVQEZdaW2CJ0lht+A+BR/uJO7EQTJCZpKVzT6OubQNBJ/GEdX02sQUl6fKiIcadqNTPI0FO7rZSDdrGpTXjlaTJTKQQAe8qeWRyKI8p1fzKZs82sRWnCR+968MVOH7R5+g/QvlIzNZr3tahp3YsSWIlO8NILzyDjL1w02Kb+jRqiNAfZMmcEicqO17MfUuWwoSTE5e4THDduF+LJx8jqIpjDSDXZ5NmSJQTup4rE/YoZemv9f+/eoppNgdZNgfC+4IsSUP2RN1Vv6aM4a/YXkcUY7FuMrbOMc3C8SiTsSGKkrzM6u0bjYNUinE8MUxqMXHAZACPE+PdxRyJ03KNPhqZPBeSxYFjAAAgAElEQVSYsMq1c8yeUx52MM3ksa0GJDcnjTNEG5qDt8XlpRW1Uydk6/BhMks0c+5p1r9lzmJrpa4aZ9XsAdLTZfPxOLeYo7yUmW1UBfNctZNqMIEHNy9lTIuLMGBr1mP4lEPMenIuLahlZRIXhGEU/cAoja8ScWQ8B8JnA4+Ms5pVqcY8fMnyRuzqwCMbm+mVY0pwLS5K9Zgkr30YYv924rUmMbNoFQarW/drqweuhbAqjqsqjubFubM1XMKiIEsN483ZGqzbxMBa+fK2v1J4PvBoU9t52p6a9JSxzROn0xhPb2UylkmSsCMpxs4hYcvKlcquIeOtBLxZ/IEysvjGO/Hbk8vwJIb5jZ4X12cTKeAwi2fp0cCj7a2VxpEO/hx4tLdFXyJRW29nBn5d8kg+5wSZdWyVupl53qlMEKUmXQnFUhFPcKvRXqpBSw/uyjV9MfAo9iPE9dkEI3+H6OEYEVpcLmN7x8H2IGxfOYky2bbeCmBLizaeB6MwOcTXE//WCrwvGLHhYWrHlMQkabS+6/P1lSvioyzmKEr16BbYOA4da9Hu0k2mYUOpk1ijdhMpeozvBzlqaPrRrfu1BfOWoqo4VvEkyX4xSraV/YulHcSKTaZhfdsfSIKsF7cGHh1i+xBZhsZYFmQxtVHoBGUyNpyE67N5IVgHtrVdwxp5k/93bpCju9pow1yd/VOYS3tUU71mUhmzh1ORTaO1E5okNqjNfNLzeUsq42mbOhJ7t9r2ZhR425Bh5ewGW6UugbdtuYzXPHk6ieae5FajHaXF8HN9NiHXZCd5I8CvDzw6Om4t3Tw/a5EpJq65uL//gRjfW28qrnr4ZLIKB1PfcCbPH2fCpXEdrsG/Xxp4dFJc/67PxvFuqzi5mr+3baZiGfpttOsxTnw1SnVX7tcWzFVxlMCytd+rbbOVXY3r860ADpaMQey5V9dYOs95IrQ03F5lvIyBYo5s4jFG1V2fzVX8bu3ORZmsSjDJNaNoDcYKmRPGXzqMgVZZW6RtJwkxY/IIE0cno9ZKY3Vc9wdZ7J4kllujeSV5oRDhf4pZEqcnzBT4PcwwWXvExUapq/42bVOwWt06JDyxSRSs2cwnQV5149F4TtGjz7eCHKUY7IVJlDAR5R4mfAMObirNJvOB1VaxTSnbVmcJKktSPRr76+EhxAezX+WFhQuDLNlklxkz+oQOcJ8NcnRhfWPdul8nWNKmVfTEsYrGNl7YKFGTxaLk0WubEbY8kbHKgzrap1vgm00mDemDYfvii9q9mlPuItgku286F2Wy6kql5/MOVMbD0vWzlatmWrkqZFxRb6dl21atfDrPbybCbyzbMCExZPa+TRq2yYUbN7YEIWyAELsHc0nsbZr2+SsEfCFuLDV/t1LqTL1KDumbLLx5TRWrHNUJbjVM8LFMMJus8kyPMqhk2Xk7EWLzpK/CVBCvMEHqOYtlaypqnnnjjX6xNKh+o5asPrjHY9S2bTAODnJkbhKalkS5zgmfDrL0Tdvh1MonSSnazIG0W/frdvjV11XF0cQAmcdvYSeKdWddWkWXt45WT8m+rCwVMWMUv6utI4RJz2WT7L6SCs8reVSoB6pMxjJJciIV86AaA/q7iXELpfDLJDHcJD8E6/BMkkZlMg8HgxVb5H4yL+S2iuvz5QA+atGIdXiTBLZiVkpdpDj6bK6cxTZ30kwlNYqc1a1GxcmwrVSDNun6RsdobH7jArIn/K2tgAneTvgXGAEDCwjYkBl7EGFPS2eV24hxmu3+G63xxF6xW/wkRkQlqR7dAr8XDJPkQFwIaDsUV5KUosMOtm4UzzbhM9RqvhOyX4uBCwRVcTSKo883MvB2Aa96ERMseRvjIdqobtXrTuypmiQ1VIKj/+WbTMM0WzvKdIHfRYymebjHzL9J/DZlMtamMEmuZwAmJtm/gMg+z4TxMTZ0j3AP7i+dhkfG6yq31W8iU+DLmHFCgt/Nf6swfgmKHA2s9qLKKeqHKif9V7bV94jCZdI7GmcHUTFZPkoeWTnQWYftsPyATGIyQMDHix6ZGJ+iYnurMQ6pBm0zKInsw5NcWbb60DY54FNlzGHgk9IED+a3y4RPl7JkPlpEZWaeNysTnhEJrxkhUapHy/i90UySJMSoR2B7uFLxlP9H4NHWjVB26349no+F1WY9nh13SlvtXF0w4yulHDXNPpAp8DuYYTz4pOX0wKN5UmEjNyPPh4YEm8DIfw082sOmDyPrFng+GKcJ6zX1glMmZE4vVinpAl9EjFOEbEfFrFLFWbYtErcNMVPfaJSOLovPuAVcZ+nlapp6PJiOHXAcWaURW2UMzOQOYBCMqaIJR2+x5oH+G75k5vNGKMMqVp+tUje9wIc4jF+L52AELQNz27542041mOeHQdhBOiepQp8oFMwKbBwXb7H6HjFeyDanvg1vZRrNOckax6V8bcU27fNvCdjfgr8o0kCSjDGtUvlKxleNFVuSyNbI/Djw6H2N6nTrfm05/5biE6Y4unm+BISVHlftPNTjCSBBOJGR7k08rh5sG8ympjlure2CEthyJLDR+m7gkU1i+Wi6ljagNwQeNQx3oUzGPr1pn79PQNPUVo2ed2cYGy08g8wVx5opRukqRAF1108yAAa+WvLoi9GzlSDMSPU3+LEgR1bBx2vHmigQMWD1cZck1aAkiHXtPBLsAaJ4h6N9JDrRZHyimKNvJ3k23H6egj4YD2RRitZqHz8KPHp/XH/pAn+eGF+Nk6v5exhk0SM5wU/nOUOEPwPYRNg+m7A0QY5iDxeSmIU0i6MbO7aR37Z5r20QKzsqIEz1mMAJVcy/2Vhdn01IHZNVSVyY8cFSjn7YqEJX7tfimcsEJ05x9Pm2ikH2QSufM8ZnijmSpuGTzcZSqs1MMbEbo1vgT4HxDemwkjitWKcZYzT0FGs1xuqGuFA6j1Y/OmUylqJb4OvAiA0jUlszmI6etk7bpIvZRC6h0mVaMy/LOUGOVkldmdDwv7jJNGxna3YxOiXX52MAXGuFwjJMToJUg+HQIKY93U9LpOOy3gOABYFHs6Ttpwt8MDFMdAhxsVV+axtOomwz8PmSR+fEDTCB4igKaj3abybPR1WSQZiTR1Fh4KlljO3jgpYnMQtJ+nFpu99HP2rCCZKrd+vsQ4QlQZYSfZyOLkA6z/9LFAVqFxUGhimFVzc7FOrG/Vo0cQuhiVQcVzHeXtMnjlUnjYdMtj4LXqOifw0GsVeccX6mwB4zxJkZbK+ozGBs04zBwUHBHLrDZs6WdilLp66HzZrFLFMmY8lnfP41A1ZxNd1BTLq9n4Zt1nE8ZRMpXYC5Vj4h8OiK+rEkMLkYaYLwySBL30oytyRBfG3D5KR9/rZN6se4KA2N5mkVJmuE2bVBlt4pZebm+VQQviaVN3rE0CD6bJTf2rYTeIhDGt8zwensC4FH0hPEaBquzybX+xukvCRhbFyf/wRgH2mbxu458Mi1kF8pmuS3Lf1QyPj8GQbGhLhpMc4XA49sYnmu0lQ1dI4J/yNugxgtA9d3436d5DloVWdCFMdqirlVrtXWtOLo5vkbIHwqAdAhDvGG0lwyeWFbFtsXkzUT+xA5SPIVarkRtrwyUiZjH5kEmSwSrWPc82rz9wRXTqb5YwOPjD1jw5LQZvLJnl689olTyTgLWZVKpAArBwwG/l3y6NU2nSSYk1VIroQx5c4KPPqSdB6uz0Yx/4RUHkBQ+TjIWMivFE1yumkqhynMXDSbYm9FEuS/XlqxO5fbwI6YXtjeNP2+mKXm9oTMlC7gZQL6LJiKgqE3as/12djt2+SFFps+WDtZtumdnyRiSkg4dFGWmoYZ68b92uK5EYlOiOI4w+fXh4DxXlxZrJUk0XRkQm6e3weCda7QauunVb6ARF/fbp5PA2G+bFRR/jfRdctoe9N93tEBzKmptFhv6LaBfx0Hr184h/7SVDlQJmPQJLhqbJg7V/oQjIecZRYh82w/VfJom1Z9JznpMO1JTmyavCDNb2dHCx52GZcSpBqsTKY/yJL4pZ0k1SAT3l3K0v9J523rKFFxvPllJSPR26Ttj8pVb4FMFIrYtIG1bVdCfw2WsthAYoeYJOB7MFixtbQI/WQd5y/mOjbR1XGM42bM79A8G+ITaQALA49EAf2n+7ynAzR9P9SPy1wblzyaZPssjcq7Ppv3fEMnlyZtPhhksWurZ6kb9+uk/JrVmxDFMVPgDzHjfztBcUwXeHcw7rT8ehsdelOnjyYvJjujXMa3ghyZsA6ikkABvi7wyCZHKCzzU98WeGSygjQt1obK6waTgUrcu9miRf+v0OHtBBO27KuRsvt3ACa2p6xIlIkRo/y/WSpzpv9/DjuY2SwsVqMBmhR6r/ThFQJ6ZBOINNQLgiyJ1ylJqkEG3lXy6KfSMaUTpBp0CNstzNJj4j58fo4AcW57Ar5R9Ohkafs1L3njwNAwN3BMW3cHHomucZMoYT1lbPPE6WPzyzcb04zzeMOwJ3IuEZdWN0G2dpOmU9uPg9qBuj4/YZnZSXy6WXV8ehmAWBkcGsT6ScweqqHqFgGYIl4IRmy2I9fnrtuvxfMXCk6M4pjnrzJhlVRQa+LEsWrQ/3sAmwv51Ird7wzjQBtP1gShZ24OPDpcOja3wOeA8TmpvO1pxtYDvHFPCPPDExknU4i3FufSr1qNR5mMpWN7Mh21wDgjyJFJMzfhJYnXKzP8Uo5ycYO19rqvNtgs4Hyz/jJ53oUJ98eNZ5W/Ez4aZEnsnZkkUHDKwWsXzCHz4haVBBkxlgaDlStP4QlaIzMjwcA+F3h0nkBupYit7XNt20T4TjFLJ0r7c302KQfldouWduF7fosnPb8YQ9LxGLnJZWzw6OlkohSMKWmfzyTgbJv2nBDbLpxLj9vUMbI7Xsx9S5bCKHZi3cA2/rBt7FTHwS5Jkhik83wWEaLIDcLyp8rHeKxtarft18K5W4mJHw6rVuuE0z7/hIB3r/Jjn2Cv6mrmE6PUtLwuazLPBdSD/YqnkVUAVttrXgDPB1m8WnLlYsZpHbhc8DVVO3+bHNgE/Lzo0ZFxz4kyGUsoM8B7c4i74tjV/T32dNeyPbG4ObWvpOOKtfGta/D4Rk4x9Z1WbfbMaZidjRzjuaVAJs47dbS/JCd1HGJPiW3zyj7sUw2+EgxWQqAIlTrTj60jCTP+UsqROOB5gt+rMUs4ueSROJqEW+DjwfhO4lSUjNn1XvqtHmbXZ+NJbzzqRYUJ2VKWzCmTqCTIh/1KkMW0Zvu+67MJCxMbaqhmcNbPUc3v4g1EMM498iJI9VjbmK0NZZIUo9XTRvMBJg0ptCLF2CMu81D03u2y/Vq+kHLJCVEcXZ+N3coq2RYm8sRx+jzez3GiQNzyr8wqQ2ObBcYBpRwV5VirkiPOKyb47zRp3dDBTovmkMhu0fXZnAbKFWGL3LHVazazbpMFY18WpvA6iXF6Nee1MqmBGp1QDOJFq0DUQLkcYrvxzD0tWOdIJFPgjzBjjGd0q/ohsNcij+6R9GHrXLCyTcaZQY7OFfZhd1oPlHt6sb6NE06CVIPiK9fROdqmGgRweeCRONtPEm93JnyhlCXRCVll/MbpxuQhTpy/3GEctjBH4gDoCU61bwo8OkLyXBmZBPmYW550NXp/xoxFdHLWqA3XZ2MqZZUXWpLqsbavzPm8HafwiJQnGN8McvRpsfyIZ7uZg9jsq3KH86XAo7MkfXTbfi2Zk63M6lccjYF4H14ZY2dA+NnSEB+UnhDYTiySZ6bMALIh41wrW6b/dnb/sIO3N8pXKR2Pres+A/mSR3Pj2nftM1LIwxpczan0ItwuzRxAhP9XzNJX4sY8+ndlMpaUbUq3kccbPyjlyCpweH3PWw/weqkQs4lwYLANjpDEhrQ5ia72ZxWbsHoVbj7UtpA+U1W5F3p6kXniVDJXbS1L2ucbCIg9Ia9p5OHAo9fFtVv7d9tUgwxcVvLo49I+kgTmhuXpXKKMJYLbB/PyfWEx5pvTybr5Plh/yBDHg3qwhc1tUPU69kkAG8W1Xf37EEKkg7lkUnzGFuvwRYwvBznqb9Rw9drbBEPvje14VMDSLnyVZ9Ze4RKleqwfe9rnWwg4VDinJ4NBuNKTeDfPB4GiuKNS/ebmYBBHSNs3Y+6m/VrI2EpMCtaq0VrhGGPkxzjE+22uf6QDiTyOTfBtwoHSOnVyN08u4z3N7E6kbSaw3XkRIXaI26Ssg+Qy7ghytDIAe6vx29hNMfDr0nQcLlE4RvtUJmPpJ7k6Na0w48RSjsw1n1WZdSFPLg/hwwyY0Bujp9aiMC2uz78EovzS0mIVcDramH02H0/2NpxCr+SKk5ZRTG3i3Ikyk4wCSfBhZ+xWrYLzJ1HqmHFIKUfiYN7uPN4NDv4qXeiqXBmM/Sqe1Q3NL9J5NtehJsRPfc7vK4jxEBPEaVeThEgyY8z4fDYDZ4rnRTg3yJJI3tILvcyM1za70Zo+wK9zwshhTFxsTQVqG7YMvWbMEqxzt0f85/Gb2MGdFpN6f5AjEz6rZdnmfN4qlYqy92wVJ1v9++PhCuwTl1Kyvq1u2q+FHKzEVrvi6A7w4QhxU4tRDTHwNV6Bc20Xr1GbVUXVvHTMdYzYc2u0rShqPPCVYDrOtlGGms2v6mDyVOUluJ54ZQi/wmIcHfTTskZ1TNiKKRSdon5G3CbwtcCj2FzTlgFai8MO9npqDr1gMQ4ok7G0qicL5vrGNhTJsAN8uTiIcyRfzNEpFePjIJza4ESvDML+QZZMsOGmxfX5HxYbs/nu/1mQJbFNmel4u/N52vIUTH5ZceDe6oBfClcg02ovqbZt4srK9z+La/DoxejzAQxYBdoH4+DKx93t0t9SgmDW6OnFZk+cSs9J+6jaipkAyrblJQK+6BCu26gP//rPf7BluQd70cizZz466tnf2dOLtwwvx+dAEMeYBJDI1rfq9GNsaaWOkkOOg73inDQE77t6ji1TwCaInIEwxP6L5pJxArUrI1ENzO9CbFpV+aleFXj0AbuORqQb+T60aGdhTy92b3WbUD2BNyYLuwrHE6QIByzIkjl9tirdtF9bTUwoLN84hQ3Wi1l4IBkbr3nhMC6xVSCja49BvA0hPhISjk54LW2G/pgDfGihR+aLZdxKggC6pm8zhi86w/jTUC+GegibU4jXh4yjaMSw2+bHbdq7PUX4SNMfibHHfBJfkXppmy/9lIM3x22kzSAqk7Fk0nk+lgjiUCx1LTwKxhUh4VdOiH+4S/Dvx4DeKVOwaXkSZjoh9mLCISZDTYvfx1VT18MnmmX9Mf1Vlf7nbX4ctl6Xo20n8IocqRpzOpQkNzYT3l7K0i+k806QahDDDjax+QhLEE/uX4FHW0rnMCrn+mxOvKyu6W36IMLv15uCw81zZ2sGwcBFJY/MR5B1SfB7KzkhDmvmrZyex3uQg1sAbCwczD97gV0e88h4eTcsmQYRSWLa5sllbJjkpixJGlHb2MO1Y69+lBjTBJHyzsCNZQfHNQq7VY1neo355hSyfxwpvCWYTYFQfoxYguento0J2a+Tzi2u3upXHO1tJkwGiJvBMLmt70s5WDAY4oVnXsHSrTfA5Ck96BsaxmZOiNcysCMx3sSE/RPGZRzls5gJ55cJAzax4OLgrnwBzuctqQzzA7F2zpH2IZQzJ5jXEvBTGsbdU5bhXy9vgFf3MA4Dw4RKEQVDNg5DBBwWeCQ3cK4bYFqZNFwy1+fLK+nCPipcz/ESe6lq+/bduAbdAT4QIcSnYlF7ll6Xo2OoeqeaU0dROKiasXPlKv2PDPyUU7i23mkr4/OJDHw7bq61f7eN5WebarCSmeXpwKPX2IzJOtUgcEvg0Vts+jCy1te6dh3cOnU9HD36sZIgo9dJgUeX2nX5X+m0z/MI0d4nLea3ckFIuDp0UORlmDppMl4beT1zlIlMdMtlgpYT49Bm1/mjg0mQF1kcjLt+wmmf30mAODC8qS9N9dgMbtVswZhOSGMtPsDAlycDdw4OYsnkDbCTOTBiwNgGi+xAjXkVr8BxtgdUjebQ6fu19KG2lZsIxdE8FAfbDmyC5FeAcVkK6F+QoyTXMeJhZnx+NwM/EVfoXMGHCHh70SPzQm+rKJOx+Exg6iXTcAMY1i/4RItBuDYFfFZ6XZPkJC1pHDYzH7fA88GINbFoNXcCrix69KGal/HXwNFVvbQkyVds7Pv2lnZgm20lYapBkyv8EQbuNeGUiHBvqhf3xTkTVa8ATTo/21uOltNnwtczizG7Nue6m+crQPiImBtgYh+aTCSG912cwl2l2fRPi/rGCzpp+lmbbv4ry3iOgaNLOfpjXAOuzwsszVeskzys/F34bDIWGZtnm2ICnZvQXH8hwl/CMAr3ZBWBpJoW0Ny02H4g2ozTyK4gwlfSi3Fu7TNn20itfKfv1+3MLWZPXV1Nj7SbIFzE6h3QSOsmHuO3OIVLbDeZdgaXJJBrO/2Nc92QgPk8iC80s71M0p8yGUst2oz6IueB45MwFda5x2GcYRPGxLRrmUko2qynDqLv4X6yCog8OoetB/g1PSGM0iI6TWg09/oA0a7PJg9tywxHde3cHngk//hNkmoQmBd4dLpw7ZAk1WDDtk26u22wQZw9dzVsjnkmx6M8Q4TPFLM05kM6k+drmPCuNjtpmRO9UdtVkyrjjJX4OROO+eZhBydIInVUUzAaxVh+wNPCQztufLbxLVu0J4rZWlu/morwakslOW5KK//OwO8cxsnFHJkQc+NaOnm/HteJ1jQmfyATjsD12RhCvxGEfcEwaaE2TNhUe9UIS8xXPRg/mfoKfpr0RdbeIIB0nk8gwsXC+Ihjuoucdxg/ZMIRNmnA2hz3Hx1g7kKPftdmOw2rK5PGVNMFfhcxCkZfGyfu5gr3Ngb8kketHNaadlf5PZtTkn0txmMdxqa+7QTXvqs0UR/A2c3zsyC8WjwHwoVBlj4rlU+SapAIHy5m6QfSPpJ6dTZoXxzzzy3wlyputA3DxgjHPWQCfYfD+Hyza0LbgOYN+7WIV7uK8jLiwXyh5UeFcOqRZ7qJWnCdtEKSQNPMeGcpRybAuXVxfTYfaHaB9xv0woQ9Slmy9cQfcYjrwVnMOKUNP4VVR0S4l0L0F3N0gzUQywqduF9bTkEsvtoVx1V3cKb0BdgeZezhALszsDuA3SyMicUTq3pHG7tCc4VhvvJuXh32i+IB1QhWPb9NSq7jpPWNXaHDuILKuJQmgcscpQJcnaVMwC8R4vziXPrt6uzItK1MGhMeDZsTMk4iwl4J1+EhBq4NQ3yv3YDhrs//BGEDcHQKssq/iu0RUd3/q9jNXh149N6E446qzRzgWeUwChhcsSpJUBy8LZhDJoSQOanbrEzRjYO42IY8SpJqkBi72pyG2ITMajVRW+eSdIGPIMZFlidD/2DGVeUULog7aXMLfCcYbxIvTr0g47kgR5slrl+JkG4SRhDhk0Q4ts3r06fBuIEdfL+UJbtsLCOn+x+jkYw64lIOMSvJb7zqZW6undvVCdq6YTATnT6fZzghPguGMS+ROhqtZGQcNwm4HoxL42xIxWCFgp22XwuHbS3W7kNi3WGjCuY6KsXY1gkxy/xemLB1FO6DsAk4CsdhTilNBhNjeGz+DQNYUvPPhJcogRCAEVCIh5YvwT1JEqOPy4SEjbjz2aUyjmLG4aAoDIsJeLx+xabrRRCeN3NhB79LMe5YOFhJA1VNRWabucMEFSfCPRxiLxC2NxYExNg8UgBGeBqHJJPNxXiY/c14OaYm4SabsB3CKceKKZPmiGacx9PLKRwWKZCMHUBR/MVNTainqtJmAl8b4/1FTHgAhPvIwa3teA7GLpgKrHsE+tnJTMORHOIIEPYB4zWgKJi22Zdfqr64HwLjfji4LZiDu6RpVDsJprmCfGUa9jM3ZsTYxXx3ADAOTKPvI2N+8TIDL9OIreVTxDBXoQ8gxP3FuXisG+fdKWtg7HgXrY+DysABBOxZfUduWXmfrU/G5Q4YBGExGCbcnbHdfTjl4I6Fs3FPJ3Bfm/frjlAcO+VB7ZZx2NqZMXBE0qtJZdItBHScSkAJKAEloARWPwFVHFc/43HvwTZ3aYowXeo1O+6DnaAGlckEgdZulIASUAJKYJ0moIpjly1/1dPORPeX2nvJc1R3GYvR4SqTLl04HbYSUAJKQAl0HQFVHLtsydIFNvY24nRSxl6xmKX9u2yaVsNVJla4VFgJKAEloASUQGICqjgmRrdmKqYLfDIxvm7R+yWBRyajwVpblMlau7Q6MSWgBJSAEugwAqo4dtiCxA0ngWPMySWPvhHXbjf/XZl08+rp2JWAElACSqCbCKji2E2rNZKJxyqVGQEHFj26s8umaTVcZWKFS4WVgBJQAkpACSQmoIpjYnRroGKCVGbhCmw8Hsnc18BsZV0qExknlVICSkAJKAElMA4EVHEcB4gT1UTmfN6OU1EGDWl5OvDIBKxda4syWWuXViemBJSAElACHUhAFccOXJRmQ8rk+Tgm/NhiyDcHHh1uId91osqk65ZMB6wElIASUAJdTEAVxy5avIzPZzNwpnTIBBSKHnlS+W6UUybduGo6ZiWgBJSAEuhWAqo4dtHKZXy+kYG3Wwz5+MCjKyzku05UmXTdkumAlYASUAJKoIsJqOLYRYuX9vlJAraWDjkE9lrk0T1S+W6UUybduGo6ZiWgBJSAEuhWAqo4dsnKbT3AG/eEeN5iuOGwg76n5tBSizpdJapMumq5dLBKQAkoASWwFhBQxbFLFjFd4IOJcavFcB8PPNrWQr7rRJVJ1y2ZDlgJKAEloAS6nIAqjl2ygG6eTwNhvsVwGcBjDNztAH9mxt09k3HfE6fScos2OlpUmXT08ujglIASUAJKYC0koIpjlyyq6/N3ARzfznAZ+FvJo53baaOT6iqTTloNHYsSUAJKQAmsCwRUceySVXZ9vjJCtPcAACAASURBVBfA7m0Nl/DDIEsfbKuNDqqsTDpoMXQoSkAJKAElsE4QUMWxC5b5oH7uCfowCGByO8MlQq6YJb+dNjqlrjLplJXQ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QAkpACSgBJaAE2iCgimMb8LSqElACSkAJKAEloATWJQKqOK5Lq61zVQJKQAkoASWgBJRAGwRUcWwDnlZVAkpACSgBJaAElMC6REAVx3VptXWuSkAJKAEloASUgBJog4Aqjm3A06pKQAkoASWgBJSAEliXCKjiuC6tts5VCSgBJaAElIASUAJtEFDFsQ14WlUJKAEloASUgBJQAusSAVUc16XV1rkqASWgBJSAElACSqANAqo4tgFPqyoBJaAElIASUAJKYF0ioIrjurTaOlcloASUgBJQAkpACbRBQBXHNuBpVSWgBJSAElACSkAJrEsEVHFcl1Zb56oElIASUAJKQAkogTYIqOLYBjytqgSUgBJQAkpACSiBdYmAKo7r0mrrXJWAElACSkAJKAEl0AYBVRzbgKdVlYASUAJKQAkoASWwLhFQxXFdWm2dqxJoQWCbeTyzJ4U9GNgRjB0ApAFsA2ATAL0MLCFgMYB/A3gcwGMA7kIKtwez6UWFqwSUgBJQAms/AVUc1/411hkqgVgCrs9/APCGWMHGAiGAuwFcgRR+pEpkQopaTQkoASXQBQRUceyCRdIhKoHVTSDt8w0EHDkO/SwD4VJK4ZziafTMOLSnTSgBJaAElEAHEVDFsYMWQ4eiBNYUgXSezyLCF8etf8ISZpxdmo7zcRyVx61dbUgJKAEloATWKAFVHNcofu1cCXQGgXSejyXCT1fDaO52Qnxo4VwyNpFalIASUAJKoMsJqOLY5Quow1cC40Fgxnk8PezB9wi4lQj3DTMWhg7+NetlvPzUxpjKw9gsLGOPkHAYAe8FMM2i3xcc4OiFHv3Ooo6KKgEloASUQAcSUMWxAxdFh6QEOpnAjhdz35Kl+DyAOcbbWjjW5cR4TzFHNwjlVUwJKAEloAQ6kIAqjh24KDokJdANBGYM8F5hiGuqYXskQ17qAG/Rk0cJKpVRAkpACXQmAVUcO3NddFRKoCsIuPN4Czj4NYDXCQf8n5SDvRfMoSeE8iqmBJSAElACHURAFccOWgwdihLoRgIz87xZmXAXAFc4/j9vMg373XMSrRDKq5gSUAJKQAl0CAFVHDtkIXQYSqCbCczM805lwp8BTJHMg4Bzih4ZO0ktSkAJKAEl0EUEVHHsosXSoSqBTibg5vk0EOYLx7gi5WBHvbIW0lIxJaAElECHEFDFsUMWQoehBLqewNWcchfhIQDbCedyXeDRsUJZFVMCSkAJKIEOIKCKYwcsgg5BCawtBDI+v5uBn4jnw9g3yJGxj9SiBJSAElACXUBAFccuWCQdohLoJgKuz3cDeL1wzD8OPHqfUFbFlIASUAJKYA0TUMVxDS+Adq8E1jYCmQJ/hBlXSObFwPCkMjJPnE5PSeRVRgkoASWgBNYsAVUc1yx/7V0JrHUEoswyy/AMGFMlkyPgi0WPviqRVRkloASUgBJYswRUcVyz/LV3JbBWEsj4/AMGPiiZHAN/K3m0s0RWZZSAElACSmDNElDFcc3y196VwFpJIFPgdzDjZ9LJhcDrFnn0sFRe5ZSAElACSmDNEFDFcc1w116VwFpNwJ3PG6GM5wE4wol+LvDoPKGsiikBJaAElMAaIqCK4xoCr90qgbWdgOvzXwHsJpznzYFHhwtlVUwJKAEloATWEAFVHNcQeO1WCaztBNwCfw2MUyXzZGAwM4hX3d5PwxJ5lVECSkAJKIE1Q0AVx4nkzkxuHrtyCm+mELuCsAOA1wCYBkQeqK8AeAmE58C4nwn3OIwbix6VJnKYpq+ZAzyrzDiEgZ2IsR0DGQI2qI61tzrWfxNQBHAfA79byrjlmRyZOazxsue3eNJzL2FvcnAgATsB2BbAVgxMI2A9M34GXibGYqboSrVIjIUgFMF4ZOgVPPh0Py1Z4xPp4gFkfD6RgW9Lp+A4eP3COfQXqbyt3KwLeXJ5GQ5ECvswY0cA2zOwafW5Xh/AEIClDCwhwrNgLAJhERh/Jwf3rgAefGoOLa3tN+PzARWl1wNwJACzn14eeHSC7djald96gF/TE+KDYBwIgnE02tSYCTDwHDH+BsKvqAc/LJ5Gz7TbV5L6a+Pv8TXn8CY9k3AMCPsSsLvZXwBsVDXPMHvKgwBu7QUuf8yjfyfhNrPA24SMY0LG3kTYFcDm1T6WA/gXGH9kB9eXFuNa9FOYpI926kz3eUciHOwAu7PZYxkugA0YWJ8IQzD7K7CYgKcJeNA4wnEKd5Rm09/b6de2bre/z2znu7rlVXFc3YQrb5LpA/y6VBkfY8IHAGxh2SUTcGtIOLuUpdss61qJbzOPZ6ZS+DgYxwHIWFU2woQlxLi2DMxf5NE91vXbrHBQP/cU18dbycEHwDgagFEGkhazCT8Exh8A3L5iBW75x5lkXgZwff4EgG8laHgIg9gw6KdltnXTBT6YGLcK672IFHYPZlMglG8txkyZAewSAocQY5dqSsFtzEcEA1MJGATwLHH0YvgzhbiueDo9mpnHb2IHd4rHQPhokKXvieUlgv3szJiGI0LgRDAObeeZMDEnHcJdzPgVGE8y8Gki7FU3jDmBR2PydWfyXGDCHMmQm8jcEHj0jvq/GcViOMQ5RHg/gFRM+0ME+MsHcfZEfBRN1O+x0Zwrv9GnK7/RLRPxJlwYZOmzzepmBnhvDvF5Bo4goEfQx1Ii/L/iHBRAxAJ5zCjwkWXG6QTsV/0giav2KBj/MxFZmGYM8M7lEB8mRO8zc/CRpDzMhB9OGcaFj55Oi5M0EFen299ncfNbk39XxXE10k8XePfKNtEPYMyGn7DbK4YdfKr+1CNhWyurReMM8VUQ3ibcpGK7rJxUXpMaRnbhGbQoVrhNga0HeL0U42PE0cmP+eJdHaXsDGOGmU+6wBcR45REnTg4KJhDd9jWzRTYY0beot6lgUcnWciPEXV93p4Ac2r4oepJh7g5ZvzFIVzIwPellSqnFPmSR3Ol8i3lRvJmf7xyspwDMGNc2hQ04jAOW5ijX9eLunm+HYQDBU00E7kq8Mi8qFeW6AOGMF8aL7OmakBlHG6U+zbG07TqRP8e6wdilOmyOS1OWIgxUMxRdswazuMt4OBiAO9M0jQRvlPM0omt6mYKvCtzdEovzbxU25w5MX9v4NF1ScYXV6fyDB/EhM8Tog+w8SmM5yonk2cWPbpsfBoEuv19Nl4cVmc7qjiuBrrbnc/TlqVwNgEnW3iVikZCwG9WODhqPJTHzAW8OZcxAI5OK1bHs/AigI+uro3MAEsX+F3EMCc85gRsdZZlwXT04Tgquz6bk7+Dk3SWNNh1usCXEkeKkLQ8EnhkTCGsS/XlddY4fvDIxsD4RZCjt8uEm0tlfD6MgQuA6Dp6YkuILYO59K/6TtM+P0nA1kkHw8BlJY+i9Y+u3IfwHWmczCZ9PhM6OGTRHHoo6Zga1VsTv8f6cWTyfBQTrk88L8L5QZbOqK3v5vloEC4HsHHidgEw4ZRSlozyOaakfT6zsgmbg4ZJSfswtsIM7DOeoa3SeTZmSl8H4Yik4xLUuySYjlPM/iqQbSiyNrzPks59ouutDmVhoufQUf2583g3dvATAmatroEx4dulLJnr0sTFLfB7wdHX8yaJG5FVZGKcWszR12XiMqnIvqgX36MR27KJKPdXFODIQ3hbnzcdYnwAhOMxYttkU24JPHqLTYVIlpnSPvYlgnmhSU6wrRXHWRfyBsPLMQ8E82ytib3Besy1HM1JV0/ZXAfiU9Z8x6ECA/8uefTqhk1dzanMU9iTy9EHhzm52b9ybdxn0e3XAo9OMx+ly1O4sWI7d4BF3WaiwdT1sPPDJ5MxNWirrMnfY6OBz5jHrzWKMRvzipGPPPE+R4yzizn6wmi7aZ+zBMwbp0OA5yeXkam9njUfAsMrcDnMnjIOhYCfFz0al30xXeCTaeSmw9iFNy1GYa3YXl7AwFW9vVgwNISZDnCucK8aabeBwi7F0e3vM+k8O0VuTbwcOmXu4z6O6pfuj+N+ZOPQceg42CeRI8HVnEovwnwCPmMxDmOnNn/FEH674YZYvmwpdgiBTwOR4iQrjI8FOfquTLi1VDrPbwDhassTnPuJcVk5hdv6JqP04nMIJ62PzeFEDkrHEON9Vcefxp0TfhhkaUwmFNfnR6o2f6KpmQ22NB0btfNlXd3M4xTxOwOPxFejM3zevwxcZclUNGcLof8EHiU60Zk+n2c4ZdwgOWU0a+AwLq04G1y7fAh/32ITvPzScmw0tAzbUgr7VGw13wXgjRbjHhW9PfBIdBLt5vl0EMRxKwk4ZwnjnCmEXxKwf4KxNa7C+GaQI/NbTlw66ffYaBJpn99JwP+JJ0joD7L0ZSOfyfNXzfWsuK5AkBifKOYochqLlMah6Lk9TFBVLNJuQP2t+nlqbx++A0T7Ylx5NOXgyAVz6IlVBPvZyfTh+ords/QWIQRhvyBLf4rrcOXf14L3mXiuHSSoiuM4LcbWA7xxKkSpySnCXSDcRIzbaBjBUC+e6x1Cb9iDfSunFKckPDWztmGrbgY/BfBW4bSNzcxnA48uaSTvFvhTYHxD0lbkWOBgv+Iculsi30ymmpHEKOdThO2YnMmnBTn6USt5d8R+yVx5N9womfCFUpbOrm/DzfMlIFjZEo6H97Dr831A5GXZsDDh66UsiT4Oqs4+RhGVX5ER7mXGQFjGbZPXw/PDZWyJEG8FRyeiie1Mpw5i8sP9ZJ47cak6K5iX72axlRi/SAEfXZCjZ1s+D3k+CITf2JwyMXBRySNR+CG3wFfanDAZ5wrmyO7tqNg52gmw42DXhXPIeABbl077PTbZp76EEVtzURn9rbs+m2fZnJqNd7ku8OhYjNjhXmM+XMe7A+PpX/KokKTdGefxhjwJP2eOHHPiyoJyGQc8eToZZ6QxJXJQcfC4xQ3GjwKPjOlUbFkb3mexk+xQAVUcx3FhMgV+DzOMUmO4GluNHzDha6UsmUDITUu6wHOIYfsjfzrwSOzR5vbzFOrDjebqRjjl5XBwTDCHftly7D6ba/l3C9t8bOogdrZVDEbbdn1+v3G2EHoymmp/4hTeWZpN/xSOz3hMmxfFKvZN1brHNrLVdPP8PhCukrZv5JiQLWVpwKZOvWxcjEQiHF3MUqydV4KXo3muzwyyyDfyEI2ui8NKaBD5x8kqU0sRpi/I0pNSNm6B9wXDOKPEetATcHExi89IPFu3OZ+3qkQY+Id0HFW5kwKPLpXUSfv8YDVMlETcyJix1P7eQwYuB+EbZcIjk8p4rVF4KpEA3iNtsEbuksAj6+v9Tvw9Npp72m6PMk2cToRiJWTT1XXtPcCEsyYz7gh7MTS8HEcw4aKK/Z8JfWRTSoFHbsPfMOG3IJwz9DLu7OvD1BWA2fN8ACYEmk0ZUU4ti1Eawx6Y6B0SE5zFYQq7LZpNC1t14/p8F4C9hUNZHkzH+nE3MmvD+0zIoyPFVHEc52Wp2sMcEjrI2Rieuz6bvL4S27WVI14xhE1HQ8S0nEY/O+k+/MzqZJPx/rhTOtOnCc0QhnhAijGp0jQjz4eGhF+IT8UYdywF3m4bV9LYak3qxZiYaw5hu4VZemyMAjdyUilWTKv1E23qtX27BT4HjM814f6fnl5s+cSpZGK9NS3VZ9W8lKSlTIwPFHNU/0JdpX7kVRvigSR2vinGzgty9DfJgGbmeacyReF+XiWQvyLwSGxa4Q7w4Qhxk6DdlSKVMD1vLOXoj3F1duzn3iV9kU2Y/IR31Ub/ScD7ih6NCXUU90HRaGzm6n5KGVvZhEXp1N9jo/nZmpNUfO6MSY0JSVb7MTIvmI4z6xWadJ7fTCMn0zZlGTNOIMKVNZXKxn65mKUxv8eEBwt3Bx7tYzMoE2vzhcW4SXy4IDQ/yhT4MjNf6VhiPx7XgveZlEWnyqni2CErk2QDktqx2Nrp2Fy5GXyuzyZo855ClM/29GJ6nFJT21Z6Pu9QCR9i7F5MAHJJeaSnF/s8cSq9LBFeRcYEaS9gRV1MvJZfwa7PJpjt9tK+WjpRCBvJ+PyDFl61kSNFq6aq9rgmbIc0l3Tltg8nlzwSmSaYOHQhR7ZbViUE9pLEADWmIT2Mv4IxXdDBPT292M/mmXN9NmGBzhe0vVJkchkbSJSvqte6MTVIUh51hvGWZmGuqkrp/TbPoxmEQzhqYZaM001s6fTfY+0EqjaEJilBXIzLZvNm42wVZKlp3Na0z48n+EgysVxHzW3Mfx8TeHRzo0FUTwFfsPmtAlgQeGTloOnm+RsWjmXiFKG2ESHi3mvd/j6L/YF1gYAqjh2ySOZr7/nFMCdE4jWR2MpVT07MSZ203YVDg9jZJkBwOs95oiiGoqgQ4cPFLP1AIlx9ERq7yKb2fHXtmMweewQeGaeVRMXN87Mg1HrHPhB41LR/1+dvVrI4fNKms7jNMa4t12cTp65RCKIyM15bypHJ6NOwVO2OjPmEyVgkLWPiCLas2M+OOy3KwiNR7FY2FYbYf9Fc+n3Lto1y7+NGYXiQ5SGwh214khjFvNHwoutHCcyMzx+2iW852mYlnuYTSOGAONMLN88frYaOkQwnkjHON0WPYp1AuuH3WDtpE+UCDlqaCrV+1jA7yJEJ7dS0ZPJ8DVPkUJWkrGDCMaUsmT26aXF9NsH80xYdPB54ZLJliUrVVtXcekkKc4i9SnPpXolw2ucbbG67nGFstPAMeqlR293+PpPw6gYZqTLRDXPp+jG6PpuvSsm128hcU8i0yg5SDd1h4rSJYxwy452lHBkbNXHJ+PxuBn4ircDAjSWPREb+tkopgIaZO6RjM3Kuz4ZZbQzAlkpTNRRES+ebMf0TPtnqFKPlS6T1y/C7gUcfa1p/5ET1dstwLs+uGMKOIrOImo6TBEpnxiGlHLXMkOP6bLJ6tHyZrxxGwhAfrs/m1M5kyREVmxAoaZ/n0UhgcnlhPFdmvOHJubQgrlL1d2+yHNlchYs8wrvh91jLJ6mSXm1DZN7g+myutsVmELXjI8ZnJKHKEtjEitbTjCUyz5mEv9d9LLd6zH4aeCRWlC3H/o/Ao4bxTteG91ncb7db/q6KYwetlFvgVyyyQITDDvpaBQJ3fTYv16apsxpM/a7Ao31tkcwY4L3CEH+2qLcMg3hVXOq9qg2budKTXjM9HEzHLnGG1XHjrM/yERe0Owo8O4wxQZ9b9UPAlUWPTEYW69LCgWcZAdu3ym3uFvgkMBp6ybcYyKeaeda3VHB9/p+KHm6VQrBZ5pXRfmadz1uvSOHvwhiILznDSDc7vWg29urpv7FBtHFIOC/wqJnN6SpduT4bhzNpZANjIjBMDg61yTiUIFNN0xf26OC75fdYC9v12ZgbJMlGJL55SXriaLJrlTwSOTPZnjhKstSMcrL9wGPCfqUsmVSsscWdzy7KaHr7MaYBwgVBlmY3arjb32exsLpIQBXHDlmsamgBY4sjLX+q2MS8oZlwxuc0A8aZQ/7yYxwT5Eh6XbGy6ySKk8SRIO3zLVbprRKOv55h/YtAcgpra+cIwqIgSzZXT9Ewq1eFxut4bOgZxpeDHDUNO7J5/v+39/VhclRV+u+pHhKSSQCNICCkayDKpyCCgLAiiHyq+IHiogurIvoTEEi6egDRJSCKpKsTRdBdcFlFRRcUvxf5kO/HZUFAAQGBpKsTRBBBIBMSJtN9fn16amJPd3XXudUzSddw7z95nsy595773qq+t+495325fwZBuNZM9NKXukPY8ZaFNKJ9MMfs3ALvA6rHpqoLVXFAaZBub1fBMEM2NtYzqh/ThC9pQ2QZyx41Jju0HbOpjnKSj4wESTKrAo86EpKn6X1c9wz6LFfAIqVqVDQn32MNZgt8d4RmeVx/z2cYO8TRQtUbGeUqlI9CjS72aL+MzwV5iqUSEllRBiTDX9v2Q4FHu8QNruE34CzJEtfYywcSA7tHhZVMhfVMg0FabOzGsUdmKlvk/YjRObarwVfhdSvl6Ivt3Hd9FvLW9leWrRWXBTnM01CVNFcNNyRG6hNxiRZzi3ywM0qzoiuMhwMPuyTxv7mD5phFqmDHOF1fw8DyepcEuJ1OB6MG3uHqbRmGsEunU9xQ0qyFi7ITwHHz1KlumETxkG4CR60cYO9lHkWeXofa76q4Klk6HcKOUZnwcf5kC/yRpozXuCogxu6lPMWyC9RVh4BnYhtsMEjCyef6LDG3EnurLnNmY9o9nyZJDGspaXsfxwbQIRa4PS6EnwU5UnMruj4LC4NamUY6NnmvjE/t6kJTupAjt8DfAeF47UNiwooRcuNK4uBmmvY7JWWmfT3TjD9NNnbj2COzZXKlIvQZG03Ddo+fSpELULg4PVEjr52uHV47gmtVfUmEmFXnrVQXBgplj9peIbk+X2+kpkA4KciR0ULZztlsgc8jwhfCvw8HczEz7vp7oMDHMNU5PNXFJElIGg2vUCXpZ7uWThwc0YlzM6xbBrCV2kHgxeEhbGWSKNXYtlwrj2Sg5mSUuo6D3dqRUbtF/ikY71X6n0zaUWJci/wVMM5Q9lO/Su4fQr+GnzQJewJVcVhpkOR9UBdjtZTRq4nNH/WohYpKOk3b+yg+h9nIz6tBGzXkDGM3LSVUkg8BAE/OmQ233Sa92d8k1FAAdopLEAy5SiXpRh0Lq/7YHU2Ou0b7vjLw4MYV7BfFSjAV1jPDZ7Dnze3GsQemyF3Cm2EEj6qDk2OuJAcKnGeqa6uqi/oHoU2Lrs9Vg8xt+SL+XjlPx0U1l4Cu5OXqWmy1/Cz6u3rAE2y4fYG3qBCeNmzWSP0n6/NJQmId0cfVgUfCO9e2JCQq70oTPczeHi9DFgNQpYLXRalQbL+Y51Wq9dAL1W9WjcD5X0s5usJwPurmrvn1pvr6zi3w6aC6QpG+VLFVMEhGMbSuzxJD2ZG8v9mBdtmsaXwfZWxzF/H+joM79EDXLa8NPDpSW2fA5wMYuFVrH9qdFXiklptMwOM47A6hPy68xPVZZBX/Te273OrkqTFpMLqq6LIvx3c60IU113uKgH3b3b6kfT1T45siQ9WPcIrGk0pXswX+LhFUiRIM3Fiei8M7nYC5PguBsjoOpSZjdk/g0V5JwQvj7jqSTbe0TfhJkKMPRPVpHJ9leLWUdJxx9dwCPwSqa19ryyOBRyr7kJj8TxFXYi9WKtipneTXmCO1eMNra/GGh2sdq9sxDgryJBnYiUqCDUfVHcL0qAXP8BSQqQ9blU4n0418fZxZn1cYanZfFXj0YQ1Irs+XA/i4xjacg2eCPMVLKTY1mGRD007uMbXvY5JEMMM46YECnyLqMer5HL1G3q4TXVZzW67PkmAmiWba8oeaytWb4oxryj/ye6Km7CGgWPKoI+1a/ZbBwWUGvzWPMOPITnikfT2Lm4c0/t1uHDfkrJkLtN894uDwJxaQ0PZEliSnPLUznIVBjuTrM1HZ+RKe9dJqrDSp3Ja+ZPTaW67Z1VeqBJxY8uhbJv1Phm2SOMe+adiiXchBo49tSXQZpwV5uqjTeMIrO9Fm1idKAc8Gc/HauCv6jv36/E9VoG2iS0TdvwYevbbl/0c1fUVyr/Vv0Q78PvBII5nWUnvuBfwqZyO0fb+iuovLuh83j+aJFDcFHmllQtd1NeDzIQyor7flur3sUeuVZYrfxwGfL5ZYQpN3nfqwpckHhym5dSJibp8lrlf9PHe6zRnDIsFHnYRkHF326JooPMPkzhNrDBgSd6/lh/15dS0+1ummKPXrmcnDlyJbu3HcQJM1UODdqoRLCPgnpQvXDA/huLh4M9dnoTIw0kFWkS53cDJJLFs7Kgp3Mb8d1TrPoLqMONjmiQVkqiusbl9rGGqVd5Tja25LE8Q+sJj35mo9O3n8+0q4N9gWe8dt7pLEX4JwZZCjj2rHHmVnGpvFjN+V8/SW5raMT88ScjdKv0mePwCROuYtmIxuwiSJbIYa1w70JJ3aMCR0lk3BE2WPWvhek+DRK+9jAkqi6A+XDkAb6jB3DNGJ6ubAhdwXjD4z6nh1YgyW8lTo9Hy4BT4DBPV1ubRVqWJeM49oyEAgt2WyadRxEDOeAeG0wKMfxL0HaV/P4saX1r/bjeP6nDk5YVyBwxzGSTxKEaGRe3uBGPlSni7TuOoWWQKSTcTtV8+ZjU21gdpRPiT5egXjiiBPLdcvxnE3gFqxQ4NfNzbzLuLNR4YhJ3v6ErcxGN1siHJOs6Rj1XGwz7IFJHKPHYvxVePoDrXrU1zTuEoGvlv2qCXD05R0mhhHlfJkLHcoICa5eoxaUCPfkwt5B87ATNFIqQfc3F9NBu+jNRk8lTpTWDeSwzXN76NptnM9DMijQ+Lep3V/H00AWWnAvSvZ97Gbusb+Q+7MB9Q+iWFMopyYuD4L7dpRBu2urFSwo+NgRxB2rN0YyQeexNGqb4YAPAtGcXoVF2ukOet+pnw9M8A3VaZ247gepmv7Im87wvgUjdLjbK3sUrKUvzfi4GyT0zTXZzl50/Yhrvw28Gh/pU+RZqbXYmEjSwKPFkQseGbcjcAPA4+O7cb/YcZ01wAAHxtJREFUiawboToT13zH+FK3yJ8Bo0UfWpJkSh6dEtd4uEj8H4C9NbZjNg5hhyRUNo19DBT5C8w4z6DfyKQBQ+WJyJMRrQ/GV4+El4IFmKWhgUpyIq2RFY0aWwKt7cgEK2Puxh55H7NLeCuq4EntvIudJoavsb3tivyGKkPiBPVFsalrbCwJNVS7BLPGdiNkVfVjMLf8LTG+PWMmfvDQyWRE25b29cwcqnTUsBvHSZynUFFFpMVEnkmrfrIWhKtpBOfFcQc2u57wxOuiIEcm6jItiCVSI4mKzRs9XRP6DG2MjPzYf6Hk0fmTOI1GTQ/4fAkDJxlUqkyv4FVRX+DhfMrC1HwF9BdnBDtpFVEMFYnE9ReDHDbTbIY6jdMk6UvacQjvWZajXza2GcbPim6t5nReqq4JhtCPhSRZ/sbF9VlCAvYxqHh34JFqU571+YsEfN6g7cqIg9md1KHatWV6yhzJC5vi9zHJx6xpJn6SDwHNpm7cBs9c+ebZwKPXdHrGwkS7SNolg2dTa3oPE74BB9fGaaxPufVMi1AK7ezGcRImTdj4a5JoPgPvUjdPWM7ApU4G3zIJzm76ijRW6sAE8B+acFCO+Rt1nbjdV3hutQ/CNaguxPhwKU9GcYXqxhMYJllMABxeUwG6rrm7thm4jGODPKm0sZOo+gC4LfDo7QmGP66K67NcsbfELLZpl0ccvKY58asWp3YgCDcb+HJ/4NHuBvb/MB3V8ZYkr36D+p21wRsaSnA9+KfAox0NfFln6vr88xpbgkoPXioR4b2lHEmddSXN72MCChugij2CQRKJU1VJ8CEQu6lr+Q0wZ0OI1ahOIBGrwiPGSD7kfgXgkqjfuqi6SZSnemk9mwjQerUNu3GcwJkJM8vOASAJKipSVckurjK+WV6Fa5OekowNwS3yh8FQbSjG6hBwaMmjG7qBIQHvHaIC6JME4oOxb5AnuYrtiRKeEgoNjPrdIsaXSnkadxKVLfBbiepKQs0JMdcHOVLrHIeJNab4GPFLtgO+FtguJ4WbKCfmj4FHu0YsnKeC8DVlG4JWW5qnuDYSZXACCwKPVLyMrs+i2evG+TH2dxMt4xbcfF4mIZvavqba+2hMewSsnTmEWRoS93W/t4abcwCxm7qIeZTrdnUcYSf1lbG2E37ciqKQJLU8BUbAwFICNmXGm4nq8dfq3zsANxPj9DilpbSvZ9p3L412JpOdxvGtN5+zBR4gwk8B7Kbs9CZizI97eZRt1c2yRT6ZGBeb1NHI6cW15/r8F0P94z8HHm3T8iNZ5I+B8V9x/Y37ewYDwXwS9YOeKQl4x8af8I3Sz4jsXjMFx5qMgzcuXUBqUu0kRNBgnBnk6cJuADWWSWN8M8hTyxW/W+QlYJxu4Iv6BLC5zWyB30+ESLqRdv1rP7x2uJBnv5yBbKTVv7lxsqLtfAolQOXkVNvXo7UM1x2m0vtoeNotWeUPlj16o8FzJokbZTDmqusQjMKCkqjSaJLakoQWdZLUnLuEt8tUsIABkbnUhmS9zISTyjkSXtPIkvb1TP1cpNBQ+8OSwqGtP5fdRfwmOHVdZY1eKTOQL3tUnGgPkzDsjziY04kXMs7HJNdZNTms/67JYf1zy0KVgCJiNWPW03laFefn+vx7Av64NX3TsNnjp1KdRH3A588yEMXNeE7gkUmyCZJshmBwFd4O14Ei/wszvqvGvU3SgHFWpeHi3OifW+RzajuIhWqfxVCp6mKqRV/3wZCMesxv45P7dpv2tL6PEnKwGEMm2c6m9FN1ta8KjJSqNJu6xmfPWB989JmJvYFJRHGzFq+OU+YKr8Al3MHkhNRrtxamfT0z+h1JmbHdOHY5YZK9hwru0ipNTGYyR4Is1mqQQ183SRC16zeh1BFlA3VhxkfLebqyuUKTRrSqvWCo9oWbMBFC1UECowGfP8jA1SZVHeBtyzy6I5QuFGm9TZvqP9o3DbuNbS61bdfUISTjvAXrTvUdxiHL8iQfQolL1ufLCPiksoHn58zGFlGUUK7Pcl2/n7IdOTk6v+zRmM64tlrdbqDAP2KqJ7KpCgN/K3u0ucbY9VlOY4y01KsZbL98PsmVs1Ex/R2o8We+u8afKfFn40pa38eEIQdnBB6pZVqNuUXl+NfBPqUFJHG/qpIgTpNXM2bHfUhni3w2MUwSCtXrRHjzJrclmkMUwYGFPi7Ik9ADjSumz7F8xvXSeqaa5JQa2Y1jlxOX9fkXBLxb2cwjwVzsGkfYrGyrxcz1+cwaUewF6vpCJZIjk0SAlqZNM2dFoYIy2DyYT5I9Pf6HosBFJrRQ9LQbT1u1CzUAk2OYJM4RjM8FebrALfB3QGjhMmTGweU83WTqcaJ4JsMkgSifXJ9F/ed1Kn/bcHpKXddnSVbQJ7t0cc3u+iwb9terfB41UsesJVAVWhnksGmSjzpDCp3n5szGllGb9oGUvo+1Z+Z9tWfmJwbzqOI+bGwvAd9ndXgIs+MEHBr7SCA1uDTwaF7cuBNsHF+sxfE2f8i27WagwO9hwrhEq04+Cfn8GsaOzRvetK9ncfOQ5r/bjWMXsxcmMPxW3QRjfpCnr6rtDQ07XHG2a+n5wCMd239EC6GqgRBeq9sgxo9LefpglENJqGwCj/oMYVov5qbcg7Urpl87hC9FSfQR8P2SRyot8+bBZYt8JHE9m1Fduo17zS7iN5ODe7QddlIuSrCZM77OFz/DxDaJC9TS/oAJF5dz9FnNOAeKfAczTPhS/zfwSH3SOuZDKC/5jDY5jwmXlXP0qan0Pg74/Hkelb5TF1OaHMMTdTkJf7zskclHiXw03QcgVnN63SCViWEJTjKfCzzSniDW3XF9lnXxrdoJIODUkkfjNL/Tvp5px55GO7tx7GLWjH88qtizPEiiOzopJVvko4nxI4PGXwg82szAfpzpwCI+lB200Mh0aq9KeOfyHP0mysb1WTbVRpySM2dgtimpbNLxmtTLFvnrxFARdIftvgjUqYiaA/SfzzB2WJonM0WasNFskfeoUR+ZPXNdJhwZnlR11JU23TgyUCh7NGgyV2K7nc9vqaKu0GNSPh14dKmmgmGGuTSZKLPdNLa0djL05nKOZIPSUtL6Ptbo0IRZ4sOaeREbk5CDsTZNpQZrSZPXBB6pwyCSSA3WPnrOCzwSVo+OJVvgE4jwrTi7hr+vrl3jzzSwl8ShSOGCdm0Ig0QpR+Pkd9O+npnglTZbu3HsYsZcnyWbN6ttYsTBzCRkvtr25/q8pwPEStCNtdftVa/rs2iNtiS5dPD3gSCH3dtdvw0U+HwmnK0dr9j1ii5us88JfvTaDfszgUf/boJJo+02i/nVfVU8a1KfALfkkRGf5lj7e/4Hb/TsyvoGWBcgT/h4kKO2MbLZAt9NhL20/reTLYyrn2AxlRPH/cs5ir1xMM4wl80M4ZRyji6J87v570bUWIxbgzwd2K6PtL6PCdSbbgo8OliNdQKpwVp++8IgR+dq+0giNciED5Zz9OO4PpKQo5vGkmeX8E5UwUNxvqz7e0TYVNrXM/XYU2hoN44JJy2k15BTIm0ZDjxSC9VrG220cxfyxpgF8UnFISl1h4fQbxJ3M9ZfGMe3HMDGal9jskRNv1Kl304nmGq/JsEwpNKQU8Ju3rH/C4ZqiSFdJv+YynZVgV2We6T/0W/Az1AiLTbm1zBeT9C+N8hRs6537Awn4P1D3zRs+vipFPsbYBrzJc5SFQeUBun2WMcbDLZfzPMqVUicpu6Zi5G/S+P7uPNCnrZqFlYRoA9hidOLb5qEJFKDDBxd9khN9WT4HtU91MqEhgksRklXfRVs+/gZJHHLqhKGTLTEsXeq7Ixgs0Y1rLSvZyqgUmqk+4FJ6eAm023hrnIqWKruYwISUTR9mfKXOQ52W7aAHtC03WiTIOPyzppiQMeYl2yB30GEyGvsDv5F6hubjmcy7I3jHMc7UUEVe5koWbQbgymljfYkraW/UeUVuRZXxWUx4wPlPHVMYsj6fDUBkTGxbca7ZngIc0w+hmqnmu+qkRj/Qr3hqu/ssDzIkeq2IUEygrDhvSoqgazTc5r1+SICVDGXBPym5NE7O7aXwvdxoMC7MeEPRu9zzKl3c1tJEs4yDl5vyL8qPKomIRergyHM0n5kuj6L5KA+btHBgcECulWLa3jzMKy1F7vpFWzSLL2a5vXMZOxps7Ubx4QzluQHqm8aNjalUzF1z/X532rLmvpKhAjHlHJkRB0TnjYKCbVWFWRthvHmpXl6sNN4Qm6054wW8AmSxzPFWWNvspBHtLck8EidYR6zoTiJAP21p+FCOta3kdIDQaWAk0DWTa55VVd24nd4+iKJPOoEr9F9I35V8kjFpuD6/N8AjtE8M6HNisAjPbG0JCMsYRcViK75NEU/qo+SNL6PSU7q2DD2PMEzuSoYqv1WGtwc1OT2rgXhcMVc1k1qlEq/q1EqaeU9JXlFPtgk+1xVmJAr52ixyljoFL7MczaaBhM97FVBDrObw5jSvJ5psUqjnd04Jpy1bRbz6/qqUB/d1xcbQx6vJK4NXMg7cAaPqOu2If/tuMHzWfjohJdOW9SZrgmCztFtFrB2EKZ2WZ8/QEBszFFzu0JP0T8DO01U0o9wjVIFK9SqDoZXd+K/hG6syeAhJZ/pixnCrktzJD51LEmueaHclA74nGXUdbDV0nzrnCVcGORI6K9ii+vzwwDUmtMmm9Kxzo0SQggXBDn6XKzjo9mxIle5t8Z2zGZDvo9ukb8MxlkG/lb6pqHf5IPeVAccwF2BR/sY+CS4G0kNArg88OgEbR8DPh/HwBVaewDXBh4dqbVPoDMdeSOV9vVMi1fa7OzGMeGMhUfxq9WLsfRj8IPd7NZAgY+Bg1NpLd7VGAcS5b5hXNiKYKimn6v8GnYLfCAIwieofXauC4ZwpLb9JGoBphmLUZiF8WHCI/mzTjJYJo9L+NUt1CharOrNm8ZDaXwy5BtV8cE19pst8qXEOFHjCxGOK+XoexpbdxFvCQciaWlU4mJfwxM62TSqtaMbHajRq/xLjV7l+3FOhXFaQ0a/E8BXAo/Umx/Dq9P7Zw7hLVpN5rS9j4bPuUzfQ4FHu8TNY+PfTaUGGfhW2SPVuyH9JJEahCHV286X8KyXVtc/JrWsGsOoIhsM0lMarNwCm2nMM84N8hSp2pTm9UyDVRptjBa0NA5wMn2u6QD/L4B9Dfp4njPYuTyf1Ath7SRBTipE0eA99X4UXF0Di/ht7OA2tV9KibltL+StM5m6hvLWyrYfq67FPnFSVY1thT+a8oOmT7oZbeBjgUffUfq1zkw2JuTA49HYMLnmW+VUsceyQXrMtK0oe9fn+yModto2neS0SePn3EW8v+PgDo2t2MRtvBrbMclITkKX4/osTAGmCS9PVzPYL0p5pa7fLXKIBJXqSxRmNV36N5VyFBtLZ5oZGvb1kZp2tDAWxJbwREZ+hzRX7c9Vqth7xSCpY7PT9j7WlKxKhh8DPww8EnUlVUkiNQjGaUGeoiREI/tMIjWYRCBgwOcvMaA6eQ7XHvVJddbn2wkYR6/TAeAKM15fzpPMXUtJ83qmeqhSaGQ3jl1Mmmn8RdjVXX3T8O7HTyU5iWpbQjoGeamFj2wcKbFG89QwqWBZ3zTs0SlDNFxARIZOq+IRZAgHaK4jm0HI+ryIgLzh1FSJcVppFb6hOd2cu5h3yTDmM0OItZuz3e8OhmofBMpT2E5+GsU5El6Cg12C+SQ0TxNeDJNk7ps5hH3jTqaEdgiMHyqzWK8JhvAhU1wHCnwiE1R8iU2gSbzs2dSHn8zYCKtWvYS9ycEpInE2zo6wHAx1TKHQWPUPoT8OG+nDLfDHQbjcZDIzjDfGxQNLe2GCnnwgahR6hsE4rEa/c4uJL2KblvcxZLp4weiEP1Rs0mKSRGoQjINMcE9A0C0Z/lvErSnNY5x3EW8yMlzPwn+tcvzDjoO94pIp3cV8OKq4VtmmmP1X4NEnYn5HTZLkemo9M8AhNaZ249jFVIUncPL1bno69hQTChngl85Gdc47vLwacxwHOzoO9hft2A5xRXcigyPiMi7DBBbJllb9KDDwy4qDY6J4JsNNrBCL76CE6zFkcGjSDVD4gyYndaqs1Saf7pOrIWRwc/80rNjiGaxZvjH6K9OxNY3gDaD6CfERHTbAa4jw6VKOTOJ/2sKSLfD7iaCl4ZjUDPF5F/I2I5l6xumrVfNIuHLOLHwsSo4OV3Emuxxn0KhCh0Zt5QfuEI6/ZSGNqPpuMAqv1f5skIxl0sUKcvBBrkJi+XSF8XCQp501xq7PklAwX2O7zoZxq1PB8cvOJKG7iiyhrJ6QOGsyY19mxtFRetQav9LyPrpF3re2OZbTV3VhwrvKOfofbYUEUoPCNTvniQUkHzGqkkBq8KnAIx1vapMHhr9PUrvsVHFIuxuZUDXqBvVvDPCXacBuj3rUMZEmzeuZatJTZmQ3jl1OWLbABSJ4XTajrf7zmTPwUW3SRCiJKPGI2o3t/QycOx24bWgIL03fBLuiiuMZ9dg1TbamxOfdyGtxjMn1dNTgs0Xej7geSzmp3Jfj+mY8TA6O1VxBaicsJOCWH8W4d+2Pc2Zjj8hNmrYzhV3W5yMIdeqZjMJcTO5hwgV9VdxO0/HCy2uwTcbBIWBIDNNOqjYIFwUra5unLk5ws0U+mRgXq/rTGz1JFbwjMwPPjQzDRJnn6sAjVZb0gM83MqAnl/6H72sJuKpK+EmFcOfGffjb2pextUPYk4HPAHiHcpgvUhUfKg3S9Ur7SLM0vI8DPn+SgctMxmnKT2iqFgbgycAjzYnwOreNpQaBGwKPDjUZd6NtghPlF8D4apVwVdVBiddg5kbT6xrvx4Lrz6aKR5iBIWK8M8iT6qMtzetZ0rnp1Xpxi1mv+t0zfm2zmGf0VSH8VmoqhATOV8A4P/BwbjvVlXZthrKAcuLVn6BfkyprifDF7EpckORUqc3mUSQUJdZL9UNk4myjrVw9AlhScXDOZCj7uD7LKd9uHfxjquLtpoTPSccbZlSKWovmpDBpN1LvRQJOKHlkIoMZ3Z9wRC7GrWC8rRuHxuqKdnCfgyOEWy88UZMrTm0RfjqJF72OCNd1+tBwfX4awBbahifUTj6Eqnh/6QwSmp6uS6iG1LPvo1vkr9U/aPQliQazWZY549e1jZHccKhKQqnBSk3B6xEG7hV5USLcm5mG32vI6ceccgv8DVB907d+CuMZBt5bzpPRCXGa17P1A+z66cVuHCcA55DuRGKH3jABzTU38YDj4BPLFpBaSrC5gTBA/yqR5J0E/+SU8Q6HcXIpT3K9PKFF5LGqwJUEvGZCG/5HY9dmGIOamLKk/SsWtNgYn6R9t6sXnjxeaZBVaerC1RlCLkmMa1ufhVZoBL9Rn3S2a4jx6+oIPjJ2Kj7vIp4+Mow1pgNssJdMU8mE/lpjG0kzwrvwY6xqlQnf6N8YZ2lvJ7R99vL76Pos4gHak1gZ8i2BRwdpx44kUoPAosCjM7R9JJEajGxbBCe2xSY4hmRTqSpugU8HQYjHVbdLqkajja4bcXDCEwtIwk+MS5rXM+PB9mgFu3GcoImpn1qsxbdbAu+Tt7+UgHNLQ/h+N1d8Y93XA8f7cB4zTlEmMsR7TriXqlhYypNcfU5aCTfmS8JEoYnopwLCL+uLfY7unIgGO7URE0f07Nph7PDnz5GRnvRE+BzGPAox+FET0V7Yxs1gnGeSDGDSdxjrJIH3plnW0o2cKg4GHrUk2tQS3aqKcIJOrrZQ6ISnI9eZjG8CbG8jB/nSArprAtqKbKJX30e3wH81ypSXEIocnabFKYnUoAn1lPiRhMC8jf+xSl1R9SRp0KlCMsBNNuBaCO+r3XKcF3j0U22FdnZpXs+6HXsv1LcbxwmehWyRjyTG52vXWB3l9dp0KwvbtQRcXsrhRtNrac1Q6pmYVZyG0WxiXZJEQ8MM/I2An4NxqTY2ReOXxkYCr+HgdCJIJu9MTZ0mGzkR/XFfBZeb6K4m6GdclU5xjkw4YaJ4I5P6WY8dcpDHaFKWcViAEJYT4xdOBt+My7hM6mNjvfA67+Ta/wnvm4aHTt6r/xhxcGG7JAXXZzlxTBxPGzWPA0X2mFEwGPMDBNxWBf6VUJOP05dVtWS6/2HCV8s5+q2+WneWvfQ+bl/gLSoECQtQF2Z8spyn/9RWMOTLrDdLjN1NbmJcn02lBiPdZ+DrZY9Mru3HtSP0XUT4f0R1BoJuwpyeBOMX7OCKyXg207yeaZ+7XrSzG8dJmpVQklCC4g+sMfRvR6PZj7JRE8yFEHglADmql/ijR2o8XLeXs7jL5GqhG9dl8V3ejwMrwAG1ZIk9QfVr7K1qPHv9VOegxhAIK8F1dRyJn3ko4+DWZfNxz2RsaE3GInGl0xgHV4H9wHgTGC4IW9b4LmUz2SexdQCeJ4L8aP2+KiejDm5KmuVt4luUbRjU3bqgE24PFuDtGxrPMZ9DwvJDhX+NGbvAwQC4zg8ouI4wsJJGn1vh2XyIGH+snUzcZrIwdotlY33Jtl61BodRFUfV+E2FJkqeAXnHVjLwJAF3gXEDVuGnwULq5io6kdtZn68g4DiDyvWkmzBu+jAG3lF/N0dDTGSD7PBo3OjfwXgMDv5AwJ1rCTdMRmyu1u+0vY/acVk7YOeFPG3VbOwPQJIVJU57+5D+adPwQ0vifV8Mn0v5bZCPSPlAvx9V/KE0iEfXx+9bmtezND5nduOYxlmzPqcHAUnqKEKuw5tl29ZWHeyxfAHJ5suWKYiAaXZst6dEUxBCOySLgEWgBxGwG8cenBTr0tRBYKDIxzOjVdHGQOt46qDxyhlJouxYxplBnuSq0haLgEXAItCzCNiNY89OjXUs7QjUYxsreCQiYL88PISdn1xIL6V9jNb/aATCJIMHTfAh4EMTQl1k0qm1tQhYBCwChgjYjaMhYNbcIqBFoB1ZcI1r7ajJzkTX+mjtJgcB12fRPxa6I32pYo9gkH6vr2AtLQIWAYvA+kfAbhzXP+a2x1cAAqHShpBEj3/HCD8LcvS+VwAEr+ghuj5fAOBMExBmzsDsieZdNOnf2loELAIWAQ0CduOoQcnaWAQMEJD4ttIs3EfArk3VVjoj2LWTBrFBN9a0hxFwC/wrEI40cHFF4NFcA3trahGwCFgENggCduO4QWC3nU5lBNwCnwXClyPG+JnAo3+fymO3YxtFIOvzCgK2McDjusCjww3sralFwCJgEdggCNiN4waB3XY6VRHIFnkPYoiebTOR9s1BDgevD06zqYptWsblLuHNUMHfjfwlfDXI0XyjOtbYImARsAhsAATsxnEDgG677F0Esj7fQMA76x4yDjKRztt6Ic+c1o/fRWgpr6pUsfuKQVrauyO3nk0UAgM+H8DArSbtEeNTpTxdZlLH2loELAIWgQ2BgN04bgjUbZ89i4Dr81MAXhs6aHS17Pr8w0g9bcLHgxx9u2cHbR2bUAQGCnwKE75u0qgDvG2ZR5JMZYtFwCJgEehpBOzGsaenxzq3PhGYdxFvPjKMv67rk3BRkKPTND5ki3w2Mc5vtmXgu2WPjte0YW2mBgLZIl9KjBNNRjPiYE47HW2TdqytRcAiYBGYbATsxnGyEbbtpwaBuUU+2GHc2LBxvD7I0WFxA8gW+WRiXBxh96fVjD2fztOquDbs36cOAq7PIjG5j8GI/hp4NHbKbVDNmloELAIWgfWPgN04rn/MbY89ioBb4NNBWNLgXixFStbnHAF+y5AYz2Qy2G/pAnq8R4dr3ZoMBEa1yVcC6Ddo/pbAo4MM7K2pRcAiYBHYYAjYjeMGg9523GsIuD7/J4BPNPjFM2dgkyhS5p0v4VkvrYYkM/xzxDhWOcBByzy6u9fGaP2ZXAS2X8zzKlU8ZtQL45tBnk4yqmONLQIWAYvABkLAbhw3EPC2295DIFvgu4mwV6NnDDyYIZxVdXCH+wKGlm2KuVTF+4iRA7B1xChehoP3BQvo1703QuvRZCOQLfD7iXCNST/E+GwpT1GhDibNWFuLgEXAIrBeELAbx/UCs+2k5xFYyI47GyvBmNmFr6uoig+UBun6LtqwVVOEgLuIt4SDfQG8FcC+kA8P82doDYBlIDzGVTxG8i/hsY1G8Njjg/iz5f5M0QNhXbUIvAIQsBvHV8Ak2yHGI7DdIn591cGj8ZZtLQJivLeUp/u7aMNWTRECrs/HArhykl2+KfDo4EnuwzZvEbAIWATUCNiNoxoqaziVEcgW+Whi/CjRGBlXOBWcuuxMeiFRfVsplQi4Pi8GMLlqLwaUUKkE0TptEbAIpA4Bu3FM3ZRZhycDAbfAC0E4x7Dt26iKz5cG6XbDetZ8CiDg+nwzgAMndSiWPH5S4bWNWwQsAuYI2I2jOWa2xhREYPsib1sFDmJgT2LsUgWyBLyGgVkE9AF4GcBzNWWYhwHcQYwf22vpKfgg2CFZBCwCFgGLQEcE7MbRPiAWAYuARcAiYBGwCFgELAIqBOzGUQWTNbIIWAQsAhYBi4BFwCJgEbAbR/sMWAQsAhYBi4BFwCJgEbAIqBCwG0cVTNbIImARsAhYBCwCFgGLgEXAbhztM2ARsAhYBCwCFgGLgEXAIqBCwG4cVTBZI4uARcAiYBGwCFgELAIWgf8P7r2nOdcbBcEAAAAASUVORK5CYII="/>
          <p:cNvSpPr>
            <a:spLocks noChangeAspect="1" noChangeArrowheads="1"/>
          </p:cNvSpPr>
          <p:nvPr/>
        </p:nvSpPr>
        <p:spPr bwMode="auto">
          <a:xfrm>
            <a:off x="155575" y="-1096963"/>
            <a:ext cx="6229350" cy="2286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2780928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400" b="1" dirty="0" smtClean="0">
                <a:solidFill>
                  <a:srgbClr val="FFFF00"/>
                </a:solidFill>
                <a:latin typeface="Times New Roman" pitchFamily="18" charset="0"/>
              </a:rPr>
              <a:t>Обеспечение бюджетного  процесса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16" name="Picture 5" descr="C:\Users\Zemleustroitel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095" y="125034"/>
            <a:ext cx="4216332" cy="279991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34947" y="133790"/>
            <a:ext cx="4246979" cy="27911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672" y="3619128"/>
            <a:ext cx="3923928" cy="29429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5270" y="3619127"/>
            <a:ext cx="4064123" cy="2942947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3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34000">
              <a:schemeClr val="accent3">
                <a:tint val="50000"/>
                <a:satMod val="300000"/>
                <a:alpha val="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headEnd type="none" w="med" len="med"/>
          <a:tailEnd type="none" w="med" len="med"/>
        </a:ln>
        <a:effectLst>
          <a:glow rad="228600">
            <a:schemeClr val="accent2">
              <a:satMod val="175000"/>
              <a:alpha val="40000"/>
            </a:schemeClr>
          </a:glow>
        </a:effectLst>
      </a:spPr>
      <a:bodyPr anchor="ctr"/>
      <a:lstStyle>
        <a:defPPr algn="ctr">
          <a:defRPr b="1" dirty="0">
            <a:solidFill>
              <a:schemeClr val="accent2">
                <a:lumMod val="75000"/>
              </a:schemeClr>
            </a:solidFill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13.xml><?xml version="1.0" encoding="utf-8"?>
<a:theme xmlns:a="http://schemas.openxmlformats.org/drawingml/2006/main" name="1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>
          <a:gsLst>
            <a:gs pos="34000">
              <a:schemeClr val="accent3">
                <a:tint val="50000"/>
                <a:satMod val="300000"/>
                <a:alpha val="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</a:gradFill>
        <a:ln>
          <a:headEnd type="none" w="med" len="med"/>
          <a:tailEnd type="none" w="med" len="med"/>
        </a:ln>
        <a:effectLst>
          <a:glow rad="228600">
            <a:schemeClr val="accent2">
              <a:satMod val="175000"/>
              <a:alpha val="40000"/>
            </a:schemeClr>
          </a:glow>
        </a:effectLst>
      </a:spPr>
      <a:bodyPr anchor="ctr"/>
      <a:lstStyle>
        <a:defPPr algn="ctr">
          <a:defRPr b="1" dirty="0">
            <a:solidFill>
              <a:schemeClr val="accent2">
                <a:lumMod val="75000"/>
              </a:schemeClr>
            </a:solidFill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14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1_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2_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Ярк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4040</TotalTime>
  <Words>1091</Words>
  <Application>Microsoft Office PowerPoint</Application>
  <PresentationFormat>Экран (4:3)</PresentationFormat>
  <Paragraphs>392</Paragraphs>
  <Slides>23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15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53" baseType="lpstr">
      <vt:lpstr>Arial</vt:lpstr>
      <vt:lpstr>Trebuchet MS</vt:lpstr>
      <vt:lpstr>Georgia</vt:lpstr>
      <vt:lpstr>Times New Roman</vt:lpstr>
      <vt:lpstr>Wingdings</vt:lpstr>
      <vt:lpstr>Calibri</vt:lpstr>
      <vt:lpstr>Wingdings 2</vt:lpstr>
      <vt:lpstr>Constantia</vt:lpstr>
      <vt:lpstr>Calibri Light</vt:lpstr>
      <vt:lpstr>Verdana</vt:lpstr>
      <vt:lpstr>Century Gothic</vt:lpstr>
      <vt:lpstr>Courier New</vt:lpstr>
      <vt:lpstr>Palatino Linotype</vt:lpstr>
      <vt:lpstr>1_Поток</vt:lpstr>
      <vt:lpstr>31_Тема Office</vt:lpstr>
      <vt:lpstr>21_Тема Office</vt:lpstr>
      <vt:lpstr>32_Тема Office</vt:lpstr>
      <vt:lpstr>6_Тема Office</vt:lpstr>
      <vt:lpstr>1_Оформление по умолчанию</vt:lpstr>
      <vt:lpstr>Тема Office</vt:lpstr>
      <vt:lpstr>2_Поток</vt:lpstr>
      <vt:lpstr>1_Яркая</vt:lpstr>
      <vt:lpstr>3_Поток</vt:lpstr>
      <vt:lpstr>3_Исполнительная</vt:lpstr>
      <vt:lpstr>17_Тема Office</vt:lpstr>
      <vt:lpstr>16_Тема Office</vt:lpstr>
      <vt:lpstr>3_Воздушный поток</vt:lpstr>
      <vt:lpstr>1_Воздушный поток</vt:lpstr>
      <vt:lpstr>Worksheet</vt:lpstr>
      <vt:lpstr>Лист Microsoft Office Excel 97-2003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Слайд 21</vt:lpstr>
      <vt:lpstr>Слайд 22</vt:lpstr>
      <vt:lpstr>Слайд 23</vt:lpstr>
    </vt:vector>
  </TitlesOfParts>
  <Company>UPRFIN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Петр Черномазов</dc:creator>
  <cp:lastModifiedBy>Spec_CRO2</cp:lastModifiedBy>
  <cp:revision>2387</cp:revision>
  <dcterms:created xsi:type="dcterms:W3CDTF">2015-06-01T11:45:15Z</dcterms:created>
  <dcterms:modified xsi:type="dcterms:W3CDTF">2024-12-04T07:57:09Z</dcterms:modified>
</cp:coreProperties>
</file>